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8" r:id="rId4"/>
  </p:sldMasterIdLst>
  <p:notesMasterIdLst>
    <p:notesMasterId r:id="rId42"/>
  </p:notesMasterIdLst>
  <p:sldIdLst>
    <p:sldId id="267" r:id="rId5"/>
    <p:sldId id="269" r:id="rId6"/>
    <p:sldId id="268" r:id="rId7"/>
    <p:sldId id="322" r:id="rId8"/>
    <p:sldId id="323" r:id="rId9"/>
    <p:sldId id="334" r:id="rId10"/>
    <p:sldId id="332" r:id="rId11"/>
    <p:sldId id="330" r:id="rId12"/>
    <p:sldId id="298" r:id="rId13"/>
    <p:sldId id="336" r:id="rId14"/>
    <p:sldId id="294" r:id="rId15"/>
    <p:sldId id="295" r:id="rId16"/>
    <p:sldId id="271" r:id="rId17"/>
    <p:sldId id="273" r:id="rId18"/>
    <p:sldId id="320" r:id="rId19"/>
    <p:sldId id="329" r:id="rId20"/>
    <p:sldId id="321" r:id="rId21"/>
    <p:sldId id="319" r:id="rId22"/>
    <p:sldId id="326" r:id="rId23"/>
    <p:sldId id="315" r:id="rId24"/>
    <p:sldId id="281" r:id="rId25"/>
    <p:sldId id="283" r:id="rId26"/>
    <p:sldId id="337" r:id="rId27"/>
    <p:sldId id="338" r:id="rId28"/>
    <p:sldId id="339" r:id="rId29"/>
    <p:sldId id="310" r:id="rId30"/>
    <p:sldId id="311" r:id="rId31"/>
    <p:sldId id="312" r:id="rId32"/>
    <p:sldId id="314" r:id="rId33"/>
    <p:sldId id="317" r:id="rId34"/>
    <p:sldId id="316" r:id="rId35"/>
    <p:sldId id="272" r:id="rId36"/>
    <p:sldId id="335" r:id="rId37"/>
    <p:sldId id="328" r:id="rId38"/>
    <p:sldId id="307" r:id="rId39"/>
    <p:sldId id="333" r:id="rId40"/>
    <p:sldId id="331" r:id="rId41"/>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42FE89-1445-3D83-83AF-8C3D7D814340}" v="68" dt="2024-12-12T20:37:39.3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DD81A-B267-420C-881F-A12F772362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70CD297-B4B5-4B6E-AD50-95F1A47A15FE}">
      <dgm:prSet/>
      <dgm:spPr/>
      <dgm:t>
        <a:bodyPr/>
        <a:lstStyle/>
        <a:p>
          <a:r>
            <a:rPr lang="en-US"/>
            <a:t>Preventing housed Santa Monica residents from becoming homeless; increase affordable housing</a:t>
          </a:r>
        </a:p>
      </dgm:t>
    </dgm:pt>
    <dgm:pt modelId="{5C7E917D-56F0-45E1-8DAA-79125534BC5E}" type="parTrans" cxnId="{AC0AA37C-86BC-43AD-AAA1-83FDA7FDF18F}">
      <dgm:prSet/>
      <dgm:spPr/>
      <dgm:t>
        <a:bodyPr/>
        <a:lstStyle/>
        <a:p>
          <a:endParaRPr lang="en-US"/>
        </a:p>
      </dgm:t>
    </dgm:pt>
    <dgm:pt modelId="{0876D93E-2E31-40FF-ABB8-B94A8D699CAC}" type="sibTrans" cxnId="{AC0AA37C-86BC-43AD-AAA1-83FDA7FDF18F}">
      <dgm:prSet/>
      <dgm:spPr/>
      <dgm:t>
        <a:bodyPr/>
        <a:lstStyle/>
        <a:p>
          <a:endParaRPr lang="en-US"/>
        </a:p>
      </dgm:t>
    </dgm:pt>
    <dgm:pt modelId="{B0641E11-FD8E-46AF-A832-A296F0BF6212}">
      <dgm:prSet/>
      <dgm:spPr/>
      <dgm:t>
        <a:bodyPr/>
        <a:lstStyle/>
        <a:p>
          <a:r>
            <a:rPr lang="en-US"/>
            <a:t>Address behavioral health needs of vulnerable residents</a:t>
          </a:r>
        </a:p>
      </dgm:t>
    </dgm:pt>
    <dgm:pt modelId="{FE460A25-A12A-444C-80F6-A9B5E3911783}" type="parTrans" cxnId="{DFD12590-B928-48F7-BA50-0F2F97923068}">
      <dgm:prSet/>
      <dgm:spPr/>
      <dgm:t>
        <a:bodyPr/>
        <a:lstStyle/>
        <a:p>
          <a:endParaRPr lang="en-US"/>
        </a:p>
      </dgm:t>
    </dgm:pt>
    <dgm:pt modelId="{B34DCC02-44D1-4013-9702-ADBB0AB6646F}" type="sibTrans" cxnId="{DFD12590-B928-48F7-BA50-0F2F97923068}">
      <dgm:prSet/>
      <dgm:spPr/>
      <dgm:t>
        <a:bodyPr/>
        <a:lstStyle/>
        <a:p>
          <a:endParaRPr lang="en-US"/>
        </a:p>
      </dgm:t>
    </dgm:pt>
    <dgm:pt modelId="{7BB04E45-D0C4-439F-97B9-28EF91D533AD}">
      <dgm:prSet/>
      <dgm:spPr/>
      <dgm:t>
        <a:bodyPr/>
        <a:lstStyle/>
        <a:p>
          <a:r>
            <a:rPr lang="en-US"/>
            <a:t>Maintaining equitable access to open spaces</a:t>
          </a:r>
        </a:p>
      </dgm:t>
    </dgm:pt>
    <dgm:pt modelId="{8FE6F0F9-478F-454B-9DC1-B84456F8FB78}" type="parTrans" cxnId="{BD22F1BD-0B93-42A4-A7E4-5324BA503B4B}">
      <dgm:prSet/>
      <dgm:spPr/>
      <dgm:t>
        <a:bodyPr/>
        <a:lstStyle/>
        <a:p>
          <a:endParaRPr lang="en-US"/>
        </a:p>
      </dgm:t>
    </dgm:pt>
    <dgm:pt modelId="{3F80C2AE-8A03-45E3-A25D-B335BE0DFC73}" type="sibTrans" cxnId="{BD22F1BD-0B93-42A4-A7E4-5324BA503B4B}">
      <dgm:prSet/>
      <dgm:spPr/>
      <dgm:t>
        <a:bodyPr/>
        <a:lstStyle/>
        <a:p>
          <a:endParaRPr lang="en-US"/>
        </a:p>
      </dgm:t>
    </dgm:pt>
    <dgm:pt modelId="{96606AA5-C6E8-4678-A5BA-0CE704A28845}">
      <dgm:prSet/>
      <dgm:spPr/>
      <dgm:t>
        <a:bodyPr/>
        <a:lstStyle/>
        <a:p>
          <a:r>
            <a:rPr lang="en-US"/>
            <a:t>Strengthen regional capacity to address homelessness</a:t>
          </a:r>
        </a:p>
      </dgm:t>
    </dgm:pt>
    <dgm:pt modelId="{B66EE5F6-6FBB-4AD8-8474-C8237B296EEB}" type="parTrans" cxnId="{402ECC8C-4C3A-43AA-B921-99C2BD50696B}">
      <dgm:prSet/>
      <dgm:spPr/>
      <dgm:t>
        <a:bodyPr/>
        <a:lstStyle/>
        <a:p>
          <a:endParaRPr lang="en-US"/>
        </a:p>
      </dgm:t>
    </dgm:pt>
    <dgm:pt modelId="{36874B8D-1B6A-4CD1-B458-42A793DB964E}" type="sibTrans" cxnId="{402ECC8C-4C3A-43AA-B921-99C2BD50696B}">
      <dgm:prSet/>
      <dgm:spPr/>
      <dgm:t>
        <a:bodyPr/>
        <a:lstStyle/>
        <a:p>
          <a:endParaRPr lang="en-US"/>
        </a:p>
      </dgm:t>
    </dgm:pt>
    <dgm:pt modelId="{2FB15F9B-4B7C-45A6-9F1D-CEF4F77D8583}" type="pres">
      <dgm:prSet presAssocID="{20DDD81A-B267-420C-881F-A12F77236233}" presName="linear" presStyleCnt="0">
        <dgm:presLayoutVars>
          <dgm:animLvl val="lvl"/>
          <dgm:resizeHandles val="exact"/>
        </dgm:presLayoutVars>
      </dgm:prSet>
      <dgm:spPr/>
    </dgm:pt>
    <dgm:pt modelId="{DBAE3EF1-4AAA-4F38-85BD-E5114FF6E788}" type="pres">
      <dgm:prSet presAssocID="{570CD297-B4B5-4B6E-AD50-95F1A47A15FE}" presName="parentText" presStyleLbl="node1" presStyleIdx="0" presStyleCnt="4">
        <dgm:presLayoutVars>
          <dgm:chMax val="0"/>
          <dgm:bulletEnabled val="1"/>
        </dgm:presLayoutVars>
      </dgm:prSet>
      <dgm:spPr/>
    </dgm:pt>
    <dgm:pt modelId="{A3CA82F9-6EE3-4EA9-93BB-BC601691646B}" type="pres">
      <dgm:prSet presAssocID="{0876D93E-2E31-40FF-ABB8-B94A8D699CAC}" presName="spacer" presStyleCnt="0"/>
      <dgm:spPr/>
    </dgm:pt>
    <dgm:pt modelId="{F605A7D4-3AC1-4BD8-A6E1-22E62A60765F}" type="pres">
      <dgm:prSet presAssocID="{B0641E11-FD8E-46AF-A832-A296F0BF6212}" presName="parentText" presStyleLbl="node1" presStyleIdx="1" presStyleCnt="4">
        <dgm:presLayoutVars>
          <dgm:chMax val="0"/>
          <dgm:bulletEnabled val="1"/>
        </dgm:presLayoutVars>
      </dgm:prSet>
      <dgm:spPr/>
    </dgm:pt>
    <dgm:pt modelId="{559EA3FA-C1D7-47A9-824A-0A6FAA89C70B}" type="pres">
      <dgm:prSet presAssocID="{B34DCC02-44D1-4013-9702-ADBB0AB6646F}" presName="spacer" presStyleCnt="0"/>
      <dgm:spPr/>
    </dgm:pt>
    <dgm:pt modelId="{E6B6DF05-C928-42FE-B63F-3A804E6CB395}" type="pres">
      <dgm:prSet presAssocID="{7BB04E45-D0C4-439F-97B9-28EF91D533AD}" presName="parentText" presStyleLbl="node1" presStyleIdx="2" presStyleCnt="4">
        <dgm:presLayoutVars>
          <dgm:chMax val="0"/>
          <dgm:bulletEnabled val="1"/>
        </dgm:presLayoutVars>
      </dgm:prSet>
      <dgm:spPr/>
    </dgm:pt>
    <dgm:pt modelId="{0E8DEDE7-F868-4BA0-9B4C-D64698F24D6B}" type="pres">
      <dgm:prSet presAssocID="{3F80C2AE-8A03-45E3-A25D-B335BE0DFC73}" presName="spacer" presStyleCnt="0"/>
      <dgm:spPr/>
    </dgm:pt>
    <dgm:pt modelId="{E3291000-C2A6-4800-BB5A-83541045D3CC}" type="pres">
      <dgm:prSet presAssocID="{96606AA5-C6E8-4678-A5BA-0CE704A28845}" presName="parentText" presStyleLbl="node1" presStyleIdx="3" presStyleCnt="4">
        <dgm:presLayoutVars>
          <dgm:chMax val="0"/>
          <dgm:bulletEnabled val="1"/>
        </dgm:presLayoutVars>
      </dgm:prSet>
      <dgm:spPr/>
    </dgm:pt>
  </dgm:ptLst>
  <dgm:cxnLst>
    <dgm:cxn modelId="{DD64B524-8988-487E-A691-DB1000705718}" type="presOf" srcId="{570CD297-B4B5-4B6E-AD50-95F1A47A15FE}" destId="{DBAE3EF1-4AAA-4F38-85BD-E5114FF6E788}" srcOrd="0" destOrd="0" presId="urn:microsoft.com/office/officeart/2005/8/layout/vList2"/>
    <dgm:cxn modelId="{9A9C5E5D-1E80-4E80-98FE-3923F6BF9EE7}" type="presOf" srcId="{20DDD81A-B267-420C-881F-A12F77236233}" destId="{2FB15F9B-4B7C-45A6-9F1D-CEF4F77D8583}" srcOrd="0" destOrd="0" presId="urn:microsoft.com/office/officeart/2005/8/layout/vList2"/>
    <dgm:cxn modelId="{8276AF65-F459-4EDC-9557-0A6005A723FC}" type="presOf" srcId="{B0641E11-FD8E-46AF-A832-A296F0BF6212}" destId="{F605A7D4-3AC1-4BD8-A6E1-22E62A60765F}" srcOrd="0" destOrd="0" presId="urn:microsoft.com/office/officeart/2005/8/layout/vList2"/>
    <dgm:cxn modelId="{AC0AA37C-86BC-43AD-AAA1-83FDA7FDF18F}" srcId="{20DDD81A-B267-420C-881F-A12F77236233}" destId="{570CD297-B4B5-4B6E-AD50-95F1A47A15FE}" srcOrd="0" destOrd="0" parTransId="{5C7E917D-56F0-45E1-8DAA-79125534BC5E}" sibTransId="{0876D93E-2E31-40FF-ABB8-B94A8D699CAC}"/>
    <dgm:cxn modelId="{402ECC8C-4C3A-43AA-B921-99C2BD50696B}" srcId="{20DDD81A-B267-420C-881F-A12F77236233}" destId="{96606AA5-C6E8-4678-A5BA-0CE704A28845}" srcOrd="3" destOrd="0" parTransId="{B66EE5F6-6FBB-4AD8-8474-C8237B296EEB}" sibTransId="{36874B8D-1B6A-4CD1-B458-42A793DB964E}"/>
    <dgm:cxn modelId="{DFD12590-B928-48F7-BA50-0F2F97923068}" srcId="{20DDD81A-B267-420C-881F-A12F77236233}" destId="{B0641E11-FD8E-46AF-A832-A296F0BF6212}" srcOrd="1" destOrd="0" parTransId="{FE460A25-A12A-444C-80F6-A9B5E3911783}" sibTransId="{B34DCC02-44D1-4013-9702-ADBB0AB6646F}"/>
    <dgm:cxn modelId="{BD22F1BD-0B93-42A4-A7E4-5324BA503B4B}" srcId="{20DDD81A-B267-420C-881F-A12F77236233}" destId="{7BB04E45-D0C4-439F-97B9-28EF91D533AD}" srcOrd="2" destOrd="0" parTransId="{8FE6F0F9-478F-454B-9DC1-B84456F8FB78}" sibTransId="{3F80C2AE-8A03-45E3-A25D-B335BE0DFC73}"/>
    <dgm:cxn modelId="{50C313CA-C9C3-42EB-A526-C9D64C488DD3}" type="presOf" srcId="{96606AA5-C6E8-4678-A5BA-0CE704A28845}" destId="{E3291000-C2A6-4800-BB5A-83541045D3CC}" srcOrd="0" destOrd="0" presId="urn:microsoft.com/office/officeart/2005/8/layout/vList2"/>
    <dgm:cxn modelId="{4BC048FD-1919-4D93-9C1A-C8F4475588C7}" type="presOf" srcId="{7BB04E45-D0C4-439F-97B9-28EF91D533AD}" destId="{E6B6DF05-C928-42FE-B63F-3A804E6CB395}" srcOrd="0" destOrd="0" presId="urn:microsoft.com/office/officeart/2005/8/layout/vList2"/>
    <dgm:cxn modelId="{0EFD986C-6153-4694-AE61-76029CF59F4C}" type="presParOf" srcId="{2FB15F9B-4B7C-45A6-9F1D-CEF4F77D8583}" destId="{DBAE3EF1-4AAA-4F38-85BD-E5114FF6E788}" srcOrd="0" destOrd="0" presId="urn:microsoft.com/office/officeart/2005/8/layout/vList2"/>
    <dgm:cxn modelId="{2B3C8079-9A67-402A-9486-ABDE0F040C34}" type="presParOf" srcId="{2FB15F9B-4B7C-45A6-9F1D-CEF4F77D8583}" destId="{A3CA82F9-6EE3-4EA9-93BB-BC601691646B}" srcOrd="1" destOrd="0" presId="urn:microsoft.com/office/officeart/2005/8/layout/vList2"/>
    <dgm:cxn modelId="{72AD4EF6-D0B3-49DF-8CA9-6837D82E593B}" type="presParOf" srcId="{2FB15F9B-4B7C-45A6-9F1D-CEF4F77D8583}" destId="{F605A7D4-3AC1-4BD8-A6E1-22E62A60765F}" srcOrd="2" destOrd="0" presId="urn:microsoft.com/office/officeart/2005/8/layout/vList2"/>
    <dgm:cxn modelId="{F54740E1-A107-45C5-A2E2-483A4BD30F19}" type="presParOf" srcId="{2FB15F9B-4B7C-45A6-9F1D-CEF4F77D8583}" destId="{559EA3FA-C1D7-47A9-824A-0A6FAA89C70B}" srcOrd="3" destOrd="0" presId="urn:microsoft.com/office/officeart/2005/8/layout/vList2"/>
    <dgm:cxn modelId="{E22B0C71-A3D8-41C9-90E2-1B1DCDB2CD88}" type="presParOf" srcId="{2FB15F9B-4B7C-45A6-9F1D-CEF4F77D8583}" destId="{E6B6DF05-C928-42FE-B63F-3A804E6CB395}" srcOrd="4" destOrd="0" presId="urn:microsoft.com/office/officeart/2005/8/layout/vList2"/>
    <dgm:cxn modelId="{C1E153DE-70D5-4272-A148-B60F35DB5969}" type="presParOf" srcId="{2FB15F9B-4B7C-45A6-9F1D-CEF4F77D8583}" destId="{0E8DEDE7-F868-4BA0-9B4C-D64698F24D6B}" srcOrd="5" destOrd="0" presId="urn:microsoft.com/office/officeart/2005/8/layout/vList2"/>
    <dgm:cxn modelId="{1D93C579-6D96-4CB6-95DD-E1C73AB57021}" type="presParOf" srcId="{2FB15F9B-4B7C-45A6-9F1D-CEF4F77D8583}" destId="{E3291000-C2A6-4800-BB5A-83541045D3C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DC351D-8408-47D6-89D8-F4F83F85D32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4645FDBB-9CBA-4B00-BCA6-7ED8CDDBECE0}">
      <dgm:prSet/>
      <dgm:spPr/>
      <dgm:t>
        <a:bodyPr/>
        <a:lstStyle/>
        <a:p>
          <a:r>
            <a:rPr lang="en-US" b="1">
              <a:solidFill>
                <a:srgbClr val="00B050"/>
              </a:solidFill>
            </a:rPr>
            <a:t>Advise</a:t>
          </a:r>
          <a:r>
            <a:rPr lang="en-US" b="0"/>
            <a:t> of offenses</a:t>
          </a:r>
        </a:p>
      </dgm:t>
    </dgm:pt>
    <dgm:pt modelId="{CE21EEBC-A3E8-4A00-B92D-6B9C4F862DD8}" type="parTrans" cxnId="{43819C62-7804-447D-B2E9-F0AFCF602D71}">
      <dgm:prSet/>
      <dgm:spPr/>
      <dgm:t>
        <a:bodyPr/>
        <a:lstStyle/>
        <a:p>
          <a:endParaRPr lang="en-US"/>
        </a:p>
      </dgm:t>
    </dgm:pt>
    <dgm:pt modelId="{E6A012D5-60FC-44AA-9D81-5B1964D1107A}" type="sibTrans" cxnId="{43819C62-7804-447D-B2E9-F0AFCF602D71}">
      <dgm:prSet/>
      <dgm:spPr/>
      <dgm:t>
        <a:bodyPr/>
        <a:lstStyle/>
        <a:p>
          <a:endParaRPr lang="en-US"/>
        </a:p>
      </dgm:t>
    </dgm:pt>
    <dgm:pt modelId="{84047FEA-F845-417F-B398-517E1F43D5A7}">
      <dgm:prSet/>
      <dgm:spPr/>
      <dgm:t>
        <a:bodyPr/>
        <a:lstStyle/>
        <a:p>
          <a:pPr rtl="0"/>
          <a:r>
            <a:rPr lang="en-US"/>
            <a:t>Referral to appropriate services</a:t>
          </a:r>
          <a:r>
            <a:rPr lang="en-US">
              <a:latin typeface="Impact" panose="020B0806030902050204"/>
            </a:rPr>
            <a:t> </a:t>
          </a:r>
          <a:endParaRPr lang="en-US"/>
        </a:p>
      </dgm:t>
    </dgm:pt>
    <dgm:pt modelId="{8ADCDBEE-F39B-4BB7-8762-089D34F5C466}" type="parTrans" cxnId="{03B4AF19-8BD8-4AF9-A053-950D69D3C761}">
      <dgm:prSet/>
      <dgm:spPr/>
      <dgm:t>
        <a:bodyPr/>
        <a:lstStyle/>
        <a:p>
          <a:endParaRPr lang="en-US"/>
        </a:p>
      </dgm:t>
    </dgm:pt>
    <dgm:pt modelId="{613F5DC6-F31D-46AB-9ABD-3F1F4488B2AC}" type="sibTrans" cxnId="{03B4AF19-8BD8-4AF9-A053-950D69D3C761}">
      <dgm:prSet/>
      <dgm:spPr/>
      <dgm:t>
        <a:bodyPr/>
        <a:lstStyle/>
        <a:p>
          <a:endParaRPr lang="en-US"/>
        </a:p>
      </dgm:t>
    </dgm:pt>
    <dgm:pt modelId="{B0B2854C-CCAF-42C5-835D-37797E61F57C}">
      <dgm:prSet/>
      <dgm:spPr/>
      <dgm:t>
        <a:bodyPr/>
        <a:lstStyle/>
        <a:p>
          <a:r>
            <a:rPr lang="en-US"/>
            <a:t>Coordinated outreach efforts with HSD and service providers</a:t>
          </a:r>
        </a:p>
      </dgm:t>
    </dgm:pt>
    <dgm:pt modelId="{E1A71FA2-B928-4D1A-9421-D3DC1B73AD3F}" type="parTrans" cxnId="{3AB5BE1A-2AF5-403E-95D3-CBAA7794071F}">
      <dgm:prSet/>
      <dgm:spPr/>
      <dgm:t>
        <a:bodyPr/>
        <a:lstStyle/>
        <a:p>
          <a:endParaRPr lang="en-US"/>
        </a:p>
      </dgm:t>
    </dgm:pt>
    <dgm:pt modelId="{73878F3E-730C-4511-B20A-300526CE5923}" type="sibTrans" cxnId="{3AB5BE1A-2AF5-403E-95D3-CBAA7794071F}">
      <dgm:prSet/>
      <dgm:spPr/>
      <dgm:t>
        <a:bodyPr/>
        <a:lstStyle/>
        <a:p>
          <a:endParaRPr lang="en-US"/>
        </a:p>
      </dgm:t>
    </dgm:pt>
    <dgm:pt modelId="{7976B435-128C-4931-BB42-30526BE96AB2}">
      <dgm:prSet/>
      <dgm:spPr/>
      <dgm:t>
        <a:bodyPr/>
        <a:lstStyle/>
        <a:p>
          <a:r>
            <a:rPr lang="en-US" b="1"/>
            <a:t>Citations</a:t>
          </a:r>
          <a:r>
            <a:rPr lang="en-US"/>
            <a:t> if behavior continues</a:t>
          </a:r>
        </a:p>
      </dgm:t>
    </dgm:pt>
    <dgm:pt modelId="{7DC0695E-CC72-4DBE-B8EB-807F8DB66993}" type="parTrans" cxnId="{49F21552-A655-4D9C-ABB3-28BE1555E7EE}">
      <dgm:prSet/>
      <dgm:spPr/>
      <dgm:t>
        <a:bodyPr/>
        <a:lstStyle/>
        <a:p>
          <a:endParaRPr lang="en-US"/>
        </a:p>
      </dgm:t>
    </dgm:pt>
    <dgm:pt modelId="{4AD2B981-5D33-4E93-9C65-B6360A6FE964}" type="sibTrans" cxnId="{49F21552-A655-4D9C-ABB3-28BE1555E7EE}">
      <dgm:prSet/>
      <dgm:spPr/>
      <dgm:t>
        <a:bodyPr/>
        <a:lstStyle/>
        <a:p>
          <a:endParaRPr lang="en-US"/>
        </a:p>
      </dgm:t>
    </dgm:pt>
    <dgm:pt modelId="{4B230B8E-94E4-495B-BA51-DC2F77B323DE}">
      <dgm:prSet/>
      <dgm:spPr/>
      <dgm:t>
        <a:bodyPr/>
        <a:lstStyle/>
        <a:p>
          <a:r>
            <a:rPr lang="en-US" b="0">
              <a:latin typeface="Arial"/>
              <a:cs typeface="Arial"/>
            </a:rPr>
            <a:t>Continued push towards appropriate services</a:t>
          </a:r>
        </a:p>
      </dgm:t>
    </dgm:pt>
    <dgm:pt modelId="{0AB7FDEF-FAC5-4890-B562-7A65CF8D3C00}" type="parTrans" cxnId="{82FC8FFA-B3A6-445F-A9D0-2BC589F8FF5F}">
      <dgm:prSet/>
      <dgm:spPr/>
      <dgm:t>
        <a:bodyPr/>
        <a:lstStyle/>
        <a:p>
          <a:endParaRPr lang="en-US"/>
        </a:p>
      </dgm:t>
    </dgm:pt>
    <dgm:pt modelId="{07457880-E829-4E35-907B-29EB95563BA6}" type="sibTrans" cxnId="{82FC8FFA-B3A6-445F-A9D0-2BC589F8FF5F}">
      <dgm:prSet/>
      <dgm:spPr/>
      <dgm:t>
        <a:bodyPr/>
        <a:lstStyle/>
        <a:p>
          <a:endParaRPr lang="en-US"/>
        </a:p>
      </dgm:t>
    </dgm:pt>
    <dgm:pt modelId="{CC924224-99B6-41C1-A238-D91D9B7B33D4}">
      <dgm:prSet/>
      <dgm:spPr/>
      <dgm:t>
        <a:bodyPr/>
        <a:lstStyle/>
        <a:p>
          <a:r>
            <a:rPr lang="en-US" b="0">
              <a:latin typeface="Arial"/>
              <a:cs typeface="Arial"/>
            </a:rPr>
            <a:t>Coordinated outreach efforts</a:t>
          </a:r>
        </a:p>
      </dgm:t>
    </dgm:pt>
    <dgm:pt modelId="{DAB5E718-2D10-435A-A7EE-ED11465BA7A2}" type="parTrans" cxnId="{F2B836D7-CC40-4248-B156-FCADD6D80C6C}">
      <dgm:prSet/>
      <dgm:spPr/>
      <dgm:t>
        <a:bodyPr/>
        <a:lstStyle/>
        <a:p>
          <a:endParaRPr lang="en-US"/>
        </a:p>
      </dgm:t>
    </dgm:pt>
    <dgm:pt modelId="{95946C89-1D12-43DE-A3C4-48AFC4424329}" type="sibTrans" cxnId="{F2B836D7-CC40-4248-B156-FCADD6D80C6C}">
      <dgm:prSet/>
      <dgm:spPr/>
      <dgm:t>
        <a:bodyPr/>
        <a:lstStyle/>
        <a:p>
          <a:endParaRPr lang="en-US"/>
        </a:p>
      </dgm:t>
    </dgm:pt>
    <dgm:pt modelId="{9891F4C7-F077-4A1B-9198-313A038E0448}">
      <dgm:prSet/>
      <dgm:spPr/>
      <dgm:t>
        <a:bodyPr/>
        <a:lstStyle/>
        <a:p>
          <a:r>
            <a:rPr lang="en-US" b="1">
              <a:solidFill>
                <a:srgbClr val="FF0000"/>
              </a:solidFill>
            </a:rPr>
            <a:t>Arrest</a:t>
          </a:r>
          <a:r>
            <a:rPr lang="en-US"/>
            <a:t> if behavior continues</a:t>
          </a:r>
        </a:p>
      </dgm:t>
    </dgm:pt>
    <dgm:pt modelId="{730C3D15-ED9B-4B02-B99B-6AED63472226}" type="parTrans" cxnId="{CD9DF25F-C2FF-42B6-B0F3-46BAE331AC3E}">
      <dgm:prSet/>
      <dgm:spPr/>
      <dgm:t>
        <a:bodyPr/>
        <a:lstStyle/>
        <a:p>
          <a:endParaRPr lang="en-US"/>
        </a:p>
      </dgm:t>
    </dgm:pt>
    <dgm:pt modelId="{2D661A15-E3B8-4052-B0F3-A97BDE7443A4}" type="sibTrans" cxnId="{CD9DF25F-C2FF-42B6-B0F3-46BAE331AC3E}">
      <dgm:prSet/>
      <dgm:spPr/>
      <dgm:t>
        <a:bodyPr/>
        <a:lstStyle/>
        <a:p>
          <a:endParaRPr lang="en-US"/>
        </a:p>
      </dgm:t>
    </dgm:pt>
    <dgm:pt modelId="{8C4B698C-003A-4939-95DE-AAD1280C74F9}">
      <dgm:prSet/>
      <dgm:spPr/>
      <dgm:t>
        <a:bodyPr/>
        <a:lstStyle/>
        <a:p>
          <a:r>
            <a:rPr lang="en-US"/>
            <a:t>Coordinate with CAO &amp; HSD for better outcomes with services</a:t>
          </a:r>
        </a:p>
      </dgm:t>
    </dgm:pt>
    <dgm:pt modelId="{6E48513D-B3B4-4D31-AD3B-69C0DA966608}" type="parTrans" cxnId="{95283DBF-47D5-4B2B-9D76-0C456B2D8702}">
      <dgm:prSet/>
      <dgm:spPr/>
      <dgm:t>
        <a:bodyPr/>
        <a:lstStyle/>
        <a:p>
          <a:endParaRPr lang="en-US"/>
        </a:p>
      </dgm:t>
    </dgm:pt>
    <dgm:pt modelId="{319F6F69-D940-4877-B18C-53BCD2AF1F66}" type="sibTrans" cxnId="{95283DBF-47D5-4B2B-9D76-0C456B2D8702}">
      <dgm:prSet/>
      <dgm:spPr/>
      <dgm:t>
        <a:bodyPr/>
        <a:lstStyle/>
        <a:p>
          <a:endParaRPr lang="en-US"/>
        </a:p>
      </dgm:t>
    </dgm:pt>
    <dgm:pt modelId="{059001E7-1CBC-4505-B5A6-31B36ADC8609}">
      <dgm:prSet/>
      <dgm:spPr/>
      <dgm:t>
        <a:bodyPr/>
        <a:lstStyle/>
        <a:p>
          <a:r>
            <a:rPr lang="en-US"/>
            <a:t>Stay Away Orders</a:t>
          </a:r>
        </a:p>
      </dgm:t>
    </dgm:pt>
    <dgm:pt modelId="{25412BE2-6897-4FAD-A831-11C4720AB443}" type="parTrans" cxnId="{F81210E7-D63C-40FE-B588-955896BFF9B3}">
      <dgm:prSet/>
      <dgm:spPr/>
      <dgm:t>
        <a:bodyPr/>
        <a:lstStyle/>
        <a:p>
          <a:endParaRPr lang="en-US"/>
        </a:p>
      </dgm:t>
    </dgm:pt>
    <dgm:pt modelId="{11582B0D-B6AF-49BE-A83C-2E356B1C792A}" type="sibTrans" cxnId="{F81210E7-D63C-40FE-B588-955896BFF9B3}">
      <dgm:prSet/>
      <dgm:spPr/>
      <dgm:t>
        <a:bodyPr/>
        <a:lstStyle/>
        <a:p>
          <a:endParaRPr lang="en-US"/>
        </a:p>
      </dgm:t>
    </dgm:pt>
    <dgm:pt modelId="{2181A0BE-CE77-4977-B038-C1513EFE163F}">
      <dgm:prSet phldr="0"/>
      <dgm:spPr/>
      <dgm:t>
        <a:bodyPr/>
        <a:lstStyle/>
        <a:p>
          <a:pPr rtl="0"/>
          <a:r>
            <a:rPr lang="en-US" b="0">
              <a:latin typeface="Arial"/>
              <a:cs typeface="Arial"/>
            </a:rPr>
            <a:t>Refer to appropriate services</a:t>
          </a:r>
        </a:p>
      </dgm:t>
    </dgm:pt>
    <dgm:pt modelId="{E9146C72-FC1C-4A05-852E-AB62FCCF8213}" type="parTrans" cxnId="{68407783-D70C-4088-A189-89BCDD07FE80}">
      <dgm:prSet/>
      <dgm:spPr/>
      <dgm:t>
        <a:bodyPr/>
        <a:lstStyle/>
        <a:p>
          <a:endParaRPr lang="en-US"/>
        </a:p>
      </dgm:t>
    </dgm:pt>
    <dgm:pt modelId="{0FB6CEAA-7CC0-4141-9795-B088DE6D4EA9}" type="sibTrans" cxnId="{68407783-D70C-4088-A189-89BCDD07FE80}">
      <dgm:prSet/>
      <dgm:spPr/>
      <dgm:t>
        <a:bodyPr/>
        <a:lstStyle/>
        <a:p>
          <a:endParaRPr lang="en-US"/>
        </a:p>
      </dgm:t>
    </dgm:pt>
    <dgm:pt modelId="{153C924C-8748-469F-B7EF-AF1B9A46DFA9}">
      <dgm:prSet phldr="0"/>
      <dgm:spPr/>
      <dgm:t>
        <a:bodyPr/>
        <a:lstStyle/>
        <a:p>
          <a:pPr rtl="0"/>
          <a:r>
            <a:rPr lang="en-US">
              <a:latin typeface="Arial"/>
              <a:cs typeface="Arial"/>
            </a:rPr>
            <a:t>Refer to appropriate services</a:t>
          </a:r>
        </a:p>
      </dgm:t>
    </dgm:pt>
    <dgm:pt modelId="{0A18C4C9-6E0B-4E40-AF85-3F5A9FB0CF46}" type="parTrans" cxnId="{245533D5-4C35-4ED2-9995-8D107DF7B5EF}">
      <dgm:prSet/>
      <dgm:spPr/>
      <dgm:t>
        <a:bodyPr/>
        <a:lstStyle/>
        <a:p>
          <a:endParaRPr lang="en-US"/>
        </a:p>
      </dgm:t>
    </dgm:pt>
    <dgm:pt modelId="{97DBA2C2-6D7F-401A-981B-E65747E7C143}" type="sibTrans" cxnId="{245533D5-4C35-4ED2-9995-8D107DF7B5EF}">
      <dgm:prSet/>
      <dgm:spPr/>
      <dgm:t>
        <a:bodyPr/>
        <a:lstStyle/>
        <a:p>
          <a:endParaRPr lang="en-US"/>
        </a:p>
      </dgm:t>
    </dgm:pt>
    <dgm:pt modelId="{0AE9E2E7-EA90-45BA-9FE0-90E50C907252}" type="pres">
      <dgm:prSet presAssocID="{6BDC351D-8408-47D6-89D8-F4F83F85D326}" presName="Name0" presStyleCnt="0">
        <dgm:presLayoutVars>
          <dgm:dir/>
          <dgm:animLvl val="lvl"/>
          <dgm:resizeHandles val="exact"/>
        </dgm:presLayoutVars>
      </dgm:prSet>
      <dgm:spPr/>
    </dgm:pt>
    <dgm:pt modelId="{3968213F-6AC4-4A2F-BC09-B9C336F3771F}" type="pres">
      <dgm:prSet presAssocID="{4645FDBB-9CBA-4B00-BCA6-7ED8CDDBECE0}" presName="linNode" presStyleCnt="0"/>
      <dgm:spPr/>
    </dgm:pt>
    <dgm:pt modelId="{5DA0E789-5F9E-4236-9AA0-6F20FDA7D5DB}" type="pres">
      <dgm:prSet presAssocID="{4645FDBB-9CBA-4B00-BCA6-7ED8CDDBECE0}" presName="parentText" presStyleLbl="node1" presStyleIdx="0" presStyleCnt="3">
        <dgm:presLayoutVars>
          <dgm:chMax val="1"/>
          <dgm:bulletEnabled val="1"/>
        </dgm:presLayoutVars>
      </dgm:prSet>
      <dgm:spPr/>
    </dgm:pt>
    <dgm:pt modelId="{1DBC1D7A-045C-487F-82FC-4B00A54E4DE4}" type="pres">
      <dgm:prSet presAssocID="{4645FDBB-9CBA-4B00-BCA6-7ED8CDDBECE0}" presName="descendantText" presStyleLbl="alignAccFollowNode1" presStyleIdx="0" presStyleCnt="3">
        <dgm:presLayoutVars>
          <dgm:bulletEnabled val="1"/>
        </dgm:presLayoutVars>
      </dgm:prSet>
      <dgm:spPr/>
    </dgm:pt>
    <dgm:pt modelId="{26643825-2189-4F0B-9245-BC0C50D17BA8}" type="pres">
      <dgm:prSet presAssocID="{E6A012D5-60FC-44AA-9D81-5B1964D1107A}" presName="sp" presStyleCnt="0"/>
      <dgm:spPr/>
    </dgm:pt>
    <dgm:pt modelId="{6DCB5ABF-10B2-4BC7-9F73-B87B7A590647}" type="pres">
      <dgm:prSet presAssocID="{7976B435-128C-4931-BB42-30526BE96AB2}" presName="linNode" presStyleCnt="0"/>
      <dgm:spPr/>
    </dgm:pt>
    <dgm:pt modelId="{D6427D79-EC59-4E3C-BF87-A95348B82FDC}" type="pres">
      <dgm:prSet presAssocID="{7976B435-128C-4931-BB42-30526BE96AB2}" presName="parentText" presStyleLbl="node1" presStyleIdx="1" presStyleCnt="3">
        <dgm:presLayoutVars>
          <dgm:chMax val="1"/>
          <dgm:bulletEnabled val="1"/>
        </dgm:presLayoutVars>
      </dgm:prSet>
      <dgm:spPr/>
    </dgm:pt>
    <dgm:pt modelId="{9A35BCBE-09D1-4729-B811-C28677CD5F15}" type="pres">
      <dgm:prSet presAssocID="{7976B435-128C-4931-BB42-30526BE96AB2}" presName="descendantText" presStyleLbl="alignAccFollowNode1" presStyleIdx="1" presStyleCnt="3">
        <dgm:presLayoutVars>
          <dgm:bulletEnabled val="1"/>
        </dgm:presLayoutVars>
      </dgm:prSet>
      <dgm:spPr/>
    </dgm:pt>
    <dgm:pt modelId="{C7ED3C4B-482F-4E5C-A13C-C61BDDDF046D}" type="pres">
      <dgm:prSet presAssocID="{4AD2B981-5D33-4E93-9C65-B6360A6FE964}" presName="sp" presStyleCnt="0"/>
      <dgm:spPr/>
    </dgm:pt>
    <dgm:pt modelId="{4EFE750D-2BA0-4F7D-85DD-F4C47774F923}" type="pres">
      <dgm:prSet presAssocID="{9891F4C7-F077-4A1B-9198-313A038E0448}" presName="linNode" presStyleCnt="0"/>
      <dgm:spPr/>
    </dgm:pt>
    <dgm:pt modelId="{6BF8F691-B2EB-497D-A1A4-6B3EC94550E0}" type="pres">
      <dgm:prSet presAssocID="{9891F4C7-F077-4A1B-9198-313A038E0448}" presName="parentText" presStyleLbl="node1" presStyleIdx="2" presStyleCnt="3">
        <dgm:presLayoutVars>
          <dgm:chMax val="1"/>
          <dgm:bulletEnabled val="1"/>
        </dgm:presLayoutVars>
      </dgm:prSet>
      <dgm:spPr/>
    </dgm:pt>
    <dgm:pt modelId="{90872D18-D44C-4D6A-8B6C-E62DE7BC0D55}" type="pres">
      <dgm:prSet presAssocID="{9891F4C7-F077-4A1B-9198-313A038E0448}" presName="descendantText" presStyleLbl="alignAccFollowNode1" presStyleIdx="2" presStyleCnt="3">
        <dgm:presLayoutVars>
          <dgm:bulletEnabled val="1"/>
        </dgm:presLayoutVars>
      </dgm:prSet>
      <dgm:spPr/>
    </dgm:pt>
  </dgm:ptLst>
  <dgm:cxnLst>
    <dgm:cxn modelId="{85F0E907-31AF-42E2-8520-2B5EBA904B57}" type="presOf" srcId="{84047FEA-F845-417F-B398-517E1F43D5A7}" destId="{1DBC1D7A-045C-487F-82FC-4B00A54E4DE4}" srcOrd="0" destOrd="0" presId="urn:microsoft.com/office/officeart/2005/8/layout/vList5"/>
    <dgm:cxn modelId="{594E6D0C-9F3F-4894-92C4-3423D55D6DEB}" type="presOf" srcId="{4B230B8E-94E4-495B-BA51-DC2F77B323DE}" destId="{9A35BCBE-09D1-4729-B811-C28677CD5F15}" srcOrd="0" destOrd="0" presId="urn:microsoft.com/office/officeart/2005/8/layout/vList5"/>
    <dgm:cxn modelId="{8BB51114-9035-48D0-9A25-4A11E99C64EC}" type="presOf" srcId="{7976B435-128C-4931-BB42-30526BE96AB2}" destId="{D6427D79-EC59-4E3C-BF87-A95348B82FDC}" srcOrd="0" destOrd="0" presId="urn:microsoft.com/office/officeart/2005/8/layout/vList5"/>
    <dgm:cxn modelId="{51BB1714-02C7-455C-90D8-91B604FB7063}" type="presOf" srcId="{4645FDBB-9CBA-4B00-BCA6-7ED8CDDBECE0}" destId="{5DA0E789-5F9E-4236-9AA0-6F20FDA7D5DB}" srcOrd="0" destOrd="0" presId="urn:microsoft.com/office/officeart/2005/8/layout/vList5"/>
    <dgm:cxn modelId="{03B4AF19-8BD8-4AF9-A053-950D69D3C761}" srcId="{4645FDBB-9CBA-4B00-BCA6-7ED8CDDBECE0}" destId="{84047FEA-F845-417F-B398-517E1F43D5A7}" srcOrd="0" destOrd="0" parTransId="{8ADCDBEE-F39B-4BB7-8762-089D34F5C466}" sibTransId="{613F5DC6-F31D-46AB-9ABD-3F1F4488B2AC}"/>
    <dgm:cxn modelId="{3AB5BE1A-2AF5-403E-95D3-CBAA7794071F}" srcId="{4645FDBB-9CBA-4B00-BCA6-7ED8CDDBECE0}" destId="{B0B2854C-CCAF-42C5-835D-37797E61F57C}" srcOrd="1" destOrd="0" parTransId="{E1A71FA2-B928-4D1A-9421-D3DC1B73AD3F}" sibTransId="{73878F3E-730C-4511-B20A-300526CE5923}"/>
    <dgm:cxn modelId="{5DECFA21-B216-4E79-B941-E6606A1DDE13}" type="presOf" srcId="{9891F4C7-F077-4A1B-9198-313A038E0448}" destId="{6BF8F691-B2EB-497D-A1A4-6B3EC94550E0}" srcOrd="0" destOrd="0" presId="urn:microsoft.com/office/officeart/2005/8/layout/vList5"/>
    <dgm:cxn modelId="{5E09293C-05B7-4222-B1BC-AE9C3AF96816}" type="presOf" srcId="{B0B2854C-CCAF-42C5-835D-37797E61F57C}" destId="{1DBC1D7A-045C-487F-82FC-4B00A54E4DE4}" srcOrd="0" destOrd="1" presId="urn:microsoft.com/office/officeart/2005/8/layout/vList5"/>
    <dgm:cxn modelId="{CD9DF25F-C2FF-42B6-B0F3-46BAE331AC3E}" srcId="{6BDC351D-8408-47D6-89D8-F4F83F85D326}" destId="{9891F4C7-F077-4A1B-9198-313A038E0448}" srcOrd="2" destOrd="0" parTransId="{730C3D15-ED9B-4B02-B99B-6AED63472226}" sibTransId="{2D661A15-E3B8-4052-B0F3-A97BDE7443A4}"/>
    <dgm:cxn modelId="{43819C62-7804-447D-B2E9-F0AFCF602D71}" srcId="{6BDC351D-8408-47D6-89D8-F4F83F85D326}" destId="{4645FDBB-9CBA-4B00-BCA6-7ED8CDDBECE0}" srcOrd="0" destOrd="0" parTransId="{CE21EEBC-A3E8-4A00-B92D-6B9C4F862DD8}" sibTransId="{E6A012D5-60FC-44AA-9D81-5B1964D1107A}"/>
    <dgm:cxn modelId="{49F21552-A655-4D9C-ABB3-28BE1555E7EE}" srcId="{6BDC351D-8408-47D6-89D8-F4F83F85D326}" destId="{7976B435-128C-4931-BB42-30526BE96AB2}" srcOrd="1" destOrd="0" parTransId="{7DC0695E-CC72-4DBE-B8EB-807F8DB66993}" sibTransId="{4AD2B981-5D33-4E93-9C65-B6360A6FE964}"/>
    <dgm:cxn modelId="{68407783-D70C-4088-A189-89BCDD07FE80}" srcId="{7976B435-128C-4931-BB42-30526BE96AB2}" destId="{2181A0BE-CE77-4977-B038-C1513EFE163F}" srcOrd="2" destOrd="0" parTransId="{E9146C72-FC1C-4A05-852E-AB62FCCF8213}" sibTransId="{0FB6CEAA-7CC0-4141-9795-B088DE6D4EA9}"/>
    <dgm:cxn modelId="{43CE78A7-22F4-4691-9386-81169728886F}" type="presOf" srcId="{8C4B698C-003A-4939-95DE-AAD1280C74F9}" destId="{90872D18-D44C-4D6A-8B6C-E62DE7BC0D55}" srcOrd="0" destOrd="0" presId="urn:microsoft.com/office/officeart/2005/8/layout/vList5"/>
    <dgm:cxn modelId="{AD0126AC-8058-4A6C-A397-DCA9004812DF}" type="presOf" srcId="{CC924224-99B6-41C1-A238-D91D9B7B33D4}" destId="{9A35BCBE-09D1-4729-B811-C28677CD5F15}" srcOrd="0" destOrd="1" presId="urn:microsoft.com/office/officeart/2005/8/layout/vList5"/>
    <dgm:cxn modelId="{95283DBF-47D5-4B2B-9D76-0C456B2D8702}" srcId="{9891F4C7-F077-4A1B-9198-313A038E0448}" destId="{8C4B698C-003A-4939-95DE-AAD1280C74F9}" srcOrd="0" destOrd="0" parTransId="{6E48513D-B3B4-4D31-AD3B-69C0DA966608}" sibTransId="{319F6F69-D940-4877-B18C-53BCD2AF1F66}"/>
    <dgm:cxn modelId="{6DFBD5C7-3C63-474C-BB5E-5174D3B34997}" type="presOf" srcId="{059001E7-1CBC-4505-B5A6-31B36ADC8609}" destId="{90872D18-D44C-4D6A-8B6C-E62DE7BC0D55}" srcOrd="0" destOrd="1" presId="urn:microsoft.com/office/officeart/2005/8/layout/vList5"/>
    <dgm:cxn modelId="{D156C0D2-4574-44AD-95D1-9D92F8901353}" type="presOf" srcId="{6BDC351D-8408-47D6-89D8-F4F83F85D326}" destId="{0AE9E2E7-EA90-45BA-9FE0-90E50C907252}" srcOrd="0" destOrd="0" presId="urn:microsoft.com/office/officeart/2005/8/layout/vList5"/>
    <dgm:cxn modelId="{245533D5-4C35-4ED2-9995-8D107DF7B5EF}" srcId="{9891F4C7-F077-4A1B-9198-313A038E0448}" destId="{153C924C-8748-469F-B7EF-AF1B9A46DFA9}" srcOrd="2" destOrd="0" parTransId="{0A18C4C9-6E0B-4E40-AF85-3F5A9FB0CF46}" sibTransId="{97DBA2C2-6D7F-401A-981B-E65747E7C143}"/>
    <dgm:cxn modelId="{F2B836D7-CC40-4248-B156-FCADD6D80C6C}" srcId="{7976B435-128C-4931-BB42-30526BE96AB2}" destId="{CC924224-99B6-41C1-A238-D91D9B7B33D4}" srcOrd="1" destOrd="0" parTransId="{DAB5E718-2D10-435A-A7EE-ED11465BA7A2}" sibTransId="{95946C89-1D12-43DE-A3C4-48AFC4424329}"/>
    <dgm:cxn modelId="{8C1C43D7-02E7-433F-AFAA-54C0FA727664}" type="presOf" srcId="{2181A0BE-CE77-4977-B038-C1513EFE163F}" destId="{9A35BCBE-09D1-4729-B811-C28677CD5F15}" srcOrd="0" destOrd="2" presId="urn:microsoft.com/office/officeart/2005/8/layout/vList5"/>
    <dgm:cxn modelId="{F81210E7-D63C-40FE-B588-955896BFF9B3}" srcId="{9891F4C7-F077-4A1B-9198-313A038E0448}" destId="{059001E7-1CBC-4505-B5A6-31B36ADC8609}" srcOrd="1" destOrd="0" parTransId="{25412BE2-6897-4FAD-A831-11C4720AB443}" sibTransId="{11582B0D-B6AF-49BE-A83C-2E356B1C792A}"/>
    <dgm:cxn modelId="{A8768CE9-257B-4C88-A538-52AB5270C39F}" type="presOf" srcId="{153C924C-8748-469F-B7EF-AF1B9A46DFA9}" destId="{90872D18-D44C-4D6A-8B6C-E62DE7BC0D55}" srcOrd="0" destOrd="2" presId="urn:microsoft.com/office/officeart/2005/8/layout/vList5"/>
    <dgm:cxn modelId="{82FC8FFA-B3A6-445F-A9D0-2BC589F8FF5F}" srcId="{7976B435-128C-4931-BB42-30526BE96AB2}" destId="{4B230B8E-94E4-495B-BA51-DC2F77B323DE}" srcOrd="0" destOrd="0" parTransId="{0AB7FDEF-FAC5-4890-B562-7A65CF8D3C00}" sibTransId="{07457880-E829-4E35-907B-29EB95563BA6}"/>
    <dgm:cxn modelId="{B67A597B-2ED2-4066-BC76-2188E1C98B5F}" type="presParOf" srcId="{0AE9E2E7-EA90-45BA-9FE0-90E50C907252}" destId="{3968213F-6AC4-4A2F-BC09-B9C336F3771F}" srcOrd="0" destOrd="0" presId="urn:microsoft.com/office/officeart/2005/8/layout/vList5"/>
    <dgm:cxn modelId="{B8E18214-15FA-4A01-AFF7-7E8644ABBBC4}" type="presParOf" srcId="{3968213F-6AC4-4A2F-BC09-B9C336F3771F}" destId="{5DA0E789-5F9E-4236-9AA0-6F20FDA7D5DB}" srcOrd="0" destOrd="0" presId="urn:microsoft.com/office/officeart/2005/8/layout/vList5"/>
    <dgm:cxn modelId="{33053760-BDB8-446C-B3DC-CA0ED659B674}" type="presParOf" srcId="{3968213F-6AC4-4A2F-BC09-B9C336F3771F}" destId="{1DBC1D7A-045C-487F-82FC-4B00A54E4DE4}" srcOrd="1" destOrd="0" presId="urn:microsoft.com/office/officeart/2005/8/layout/vList5"/>
    <dgm:cxn modelId="{E2125793-F0EF-4B3D-9E67-8C2A72292F95}" type="presParOf" srcId="{0AE9E2E7-EA90-45BA-9FE0-90E50C907252}" destId="{26643825-2189-4F0B-9245-BC0C50D17BA8}" srcOrd="1" destOrd="0" presId="urn:microsoft.com/office/officeart/2005/8/layout/vList5"/>
    <dgm:cxn modelId="{DBC5CC9F-66EC-46F0-B4B5-52DE77443433}" type="presParOf" srcId="{0AE9E2E7-EA90-45BA-9FE0-90E50C907252}" destId="{6DCB5ABF-10B2-4BC7-9F73-B87B7A590647}" srcOrd="2" destOrd="0" presId="urn:microsoft.com/office/officeart/2005/8/layout/vList5"/>
    <dgm:cxn modelId="{E3A630C6-3456-414F-8D55-54763E915378}" type="presParOf" srcId="{6DCB5ABF-10B2-4BC7-9F73-B87B7A590647}" destId="{D6427D79-EC59-4E3C-BF87-A95348B82FDC}" srcOrd="0" destOrd="0" presId="urn:microsoft.com/office/officeart/2005/8/layout/vList5"/>
    <dgm:cxn modelId="{BB7673DB-CFD1-47C1-98AF-EAFDD31C75D2}" type="presParOf" srcId="{6DCB5ABF-10B2-4BC7-9F73-B87B7A590647}" destId="{9A35BCBE-09D1-4729-B811-C28677CD5F15}" srcOrd="1" destOrd="0" presId="urn:microsoft.com/office/officeart/2005/8/layout/vList5"/>
    <dgm:cxn modelId="{75F61F3D-7A62-49C5-8732-7D24A1B22973}" type="presParOf" srcId="{0AE9E2E7-EA90-45BA-9FE0-90E50C907252}" destId="{C7ED3C4B-482F-4E5C-A13C-C61BDDDF046D}" srcOrd="3" destOrd="0" presId="urn:microsoft.com/office/officeart/2005/8/layout/vList5"/>
    <dgm:cxn modelId="{8C39DE48-2E60-400C-B43B-46BF37BBAD24}" type="presParOf" srcId="{0AE9E2E7-EA90-45BA-9FE0-90E50C907252}" destId="{4EFE750D-2BA0-4F7D-85DD-F4C47774F923}" srcOrd="4" destOrd="0" presId="urn:microsoft.com/office/officeart/2005/8/layout/vList5"/>
    <dgm:cxn modelId="{13C361B5-E8B4-4A06-A613-7D2083610998}" type="presParOf" srcId="{4EFE750D-2BA0-4F7D-85DD-F4C47774F923}" destId="{6BF8F691-B2EB-497D-A1A4-6B3EC94550E0}" srcOrd="0" destOrd="0" presId="urn:microsoft.com/office/officeart/2005/8/layout/vList5"/>
    <dgm:cxn modelId="{AD2F860D-08DB-44BB-B9A9-AED8EE1AD848}" type="presParOf" srcId="{4EFE750D-2BA0-4F7D-85DD-F4C47774F923}" destId="{90872D18-D44C-4D6A-8B6C-E62DE7BC0D5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BDD680-2E1C-4644-BFC6-24CCE512659B}"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BAF0FFF0-8AF5-4151-9090-DB0112D340D7}">
      <dgm:prSet/>
      <dgm:spPr/>
      <dgm:t>
        <a:bodyPr/>
        <a:lstStyle/>
        <a:p>
          <a:r>
            <a:rPr lang="en-US"/>
            <a:t>Trespass Arrest Authorization</a:t>
          </a:r>
        </a:p>
      </dgm:t>
    </dgm:pt>
    <dgm:pt modelId="{78F3FD39-D878-4FDD-A09E-6139B7F15984}" type="parTrans" cxnId="{D6274626-9E6E-4B0F-B63F-C9723697E7E4}">
      <dgm:prSet/>
      <dgm:spPr/>
      <dgm:t>
        <a:bodyPr/>
        <a:lstStyle/>
        <a:p>
          <a:endParaRPr lang="en-US"/>
        </a:p>
      </dgm:t>
    </dgm:pt>
    <dgm:pt modelId="{F2429971-36FF-433B-9AB6-E2F4F14AB869}" type="sibTrans" cxnId="{D6274626-9E6E-4B0F-B63F-C9723697E7E4}">
      <dgm:prSet/>
      <dgm:spPr/>
      <dgm:t>
        <a:bodyPr/>
        <a:lstStyle/>
        <a:p>
          <a:endParaRPr lang="en-US"/>
        </a:p>
      </dgm:t>
    </dgm:pt>
    <dgm:pt modelId="{F8BFD1B1-5BE5-4B9C-8906-DBC39B3D1A10}">
      <dgm:prSet phldr="0"/>
      <dgm:spPr/>
      <dgm:t>
        <a:bodyPr/>
        <a:lstStyle/>
        <a:p>
          <a:pPr rtl="0"/>
          <a:r>
            <a:rPr lang="en-US">
              <a:latin typeface="Calibri Light" panose="020F0302020204030204"/>
            </a:rPr>
            <a:t>As of 2024 – request can be made for up to </a:t>
          </a:r>
          <a:r>
            <a:rPr lang="en-US" b="1">
              <a:latin typeface="Calibri Light" panose="020F0302020204030204"/>
            </a:rPr>
            <a:t>one year</a:t>
          </a:r>
          <a:r>
            <a:rPr lang="en-US">
              <a:latin typeface="Calibri Light" panose="020F0302020204030204"/>
            </a:rPr>
            <a:t>.</a:t>
          </a:r>
          <a:endParaRPr lang="en-US"/>
        </a:p>
      </dgm:t>
    </dgm:pt>
    <dgm:pt modelId="{DA5898A5-2F18-43FC-A4D3-BCF99886A4ED}" type="parTrans" cxnId="{5DD952FA-2C7A-4CF5-B7A5-B2EFD72642A6}">
      <dgm:prSet/>
      <dgm:spPr/>
      <dgm:t>
        <a:bodyPr/>
        <a:lstStyle/>
        <a:p>
          <a:endParaRPr lang="en-US"/>
        </a:p>
      </dgm:t>
    </dgm:pt>
    <dgm:pt modelId="{54E3E6DB-2A9B-44E7-B0AF-43C75F7A2F8D}" type="sibTrans" cxnId="{5DD952FA-2C7A-4CF5-B7A5-B2EFD72642A6}">
      <dgm:prSet/>
      <dgm:spPr/>
      <dgm:t>
        <a:bodyPr/>
        <a:lstStyle/>
        <a:p>
          <a:endParaRPr lang="en-US"/>
        </a:p>
      </dgm:t>
    </dgm:pt>
    <dgm:pt modelId="{7A6FFDAE-1DE4-49BC-884A-0BC667E184F7}">
      <dgm:prSet/>
      <dgm:spPr/>
      <dgm:t>
        <a:bodyPr/>
        <a:lstStyle/>
        <a:p>
          <a:pPr rtl="0"/>
          <a:r>
            <a:rPr lang="en-US">
              <a:latin typeface="Calibri Light" panose="020F0302020204030204"/>
            </a:rPr>
            <a:t>Must be a notarized request on SMPD form.</a:t>
          </a:r>
          <a:endParaRPr lang="en-US"/>
        </a:p>
      </dgm:t>
    </dgm:pt>
    <dgm:pt modelId="{C25631B6-C935-4ABD-8E53-743C743E5777}" type="parTrans" cxnId="{722537BE-E724-4425-BD10-198303EC5DB9}">
      <dgm:prSet/>
      <dgm:spPr/>
      <dgm:t>
        <a:bodyPr/>
        <a:lstStyle/>
        <a:p>
          <a:endParaRPr lang="en-US"/>
        </a:p>
      </dgm:t>
    </dgm:pt>
    <dgm:pt modelId="{A9A9BDA0-833F-417F-ABC3-B3E50C814D57}" type="sibTrans" cxnId="{722537BE-E724-4425-BD10-198303EC5DB9}">
      <dgm:prSet/>
      <dgm:spPr/>
      <dgm:t>
        <a:bodyPr/>
        <a:lstStyle/>
        <a:p>
          <a:endParaRPr lang="en-US"/>
        </a:p>
      </dgm:t>
    </dgm:pt>
    <dgm:pt modelId="{4E40158C-91FF-4E75-8885-9D6A0149DFB6}">
      <dgm:prSet/>
      <dgm:spPr/>
      <dgm:t>
        <a:bodyPr/>
        <a:lstStyle/>
        <a:p>
          <a:r>
            <a:rPr lang="en-US"/>
            <a:t>Only valid during closed hours and when the responsible is not</a:t>
          </a:r>
          <a:r>
            <a:rPr lang="en-US">
              <a:latin typeface="Arial"/>
              <a:cs typeface="Arial"/>
            </a:rPr>
            <a:t> present</a:t>
          </a:r>
        </a:p>
      </dgm:t>
    </dgm:pt>
    <dgm:pt modelId="{98FDECBA-FCA7-4311-B2B4-25574642485A}" type="parTrans" cxnId="{65D1227A-0A51-4E72-AA5F-EF3343B67DD8}">
      <dgm:prSet/>
      <dgm:spPr/>
      <dgm:t>
        <a:bodyPr/>
        <a:lstStyle/>
        <a:p>
          <a:endParaRPr lang="en-US"/>
        </a:p>
      </dgm:t>
    </dgm:pt>
    <dgm:pt modelId="{DCD1F69D-5BC6-47D1-96FC-6BA01E0F1E53}" type="sibTrans" cxnId="{65D1227A-0A51-4E72-AA5F-EF3343B67DD8}">
      <dgm:prSet/>
      <dgm:spPr/>
      <dgm:t>
        <a:bodyPr/>
        <a:lstStyle/>
        <a:p>
          <a:endParaRPr lang="en-US"/>
        </a:p>
      </dgm:t>
    </dgm:pt>
    <dgm:pt modelId="{A1E677B1-2A90-4E6C-96B9-C79318DA5FC7}">
      <dgm:prSet/>
      <dgm:spPr/>
      <dgm:t>
        <a:bodyPr/>
        <a:lstStyle/>
        <a:p>
          <a:r>
            <a:rPr lang="en-US"/>
            <a:t>Stay Away Orders</a:t>
          </a:r>
        </a:p>
      </dgm:t>
    </dgm:pt>
    <dgm:pt modelId="{E7976AC7-05B3-4571-B97A-AC7DB6DE50DB}" type="parTrans" cxnId="{4AC2A3C6-480D-47FA-8DA3-B816E52352CC}">
      <dgm:prSet/>
      <dgm:spPr/>
      <dgm:t>
        <a:bodyPr/>
        <a:lstStyle/>
        <a:p>
          <a:endParaRPr lang="en-US"/>
        </a:p>
      </dgm:t>
    </dgm:pt>
    <dgm:pt modelId="{92F57545-BF63-41FB-BC44-8959D9B932E0}" type="sibTrans" cxnId="{4AC2A3C6-480D-47FA-8DA3-B816E52352CC}">
      <dgm:prSet/>
      <dgm:spPr/>
      <dgm:t>
        <a:bodyPr/>
        <a:lstStyle/>
        <a:p>
          <a:endParaRPr lang="en-US"/>
        </a:p>
      </dgm:t>
    </dgm:pt>
    <dgm:pt modelId="{F93CBE3A-E0B5-4FB4-AB0E-B70EEE8B863B}">
      <dgm:prSet/>
      <dgm:spPr/>
      <dgm:t>
        <a:bodyPr/>
        <a:lstStyle/>
        <a:p>
          <a:pPr rtl="0"/>
          <a:r>
            <a:rPr lang="en-US">
              <a:latin typeface="Arial"/>
              <a:cs typeface="Arial"/>
            </a:rPr>
            <a:t>Must have court adjudication and adjudication issued as condition of probation</a:t>
          </a:r>
        </a:p>
      </dgm:t>
    </dgm:pt>
    <dgm:pt modelId="{8A3018CC-34D1-4FB5-A5B1-105A6630F396}" type="parTrans" cxnId="{61FEF85F-56DA-4597-A396-54B8B623A6F3}">
      <dgm:prSet/>
      <dgm:spPr/>
      <dgm:t>
        <a:bodyPr/>
        <a:lstStyle/>
        <a:p>
          <a:endParaRPr lang="en-US"/>
        </a:p>
      </dgm:t>
    </dgm:pt>
    <dgm:pt modelId="{BC097B0F-D33C-4F01-A38A-97C80B120697}" type="sibTrans" cxnId="{61FEF85F-56DA-4597-A396-54B8B623A6F3}">
      <dgm:prSet/>
      <dgm:spPr/>
      <dgm:t>
        <a:bodyPr/>
        <a:lstStyle/>
        <a:p>
          <a:endParaRPr lang="en-US"/>
        </a:p>
      </dgm:t>
    </dgm:pt>
    <dgm:pt modelId="{76E88952-CBB2-4CAA-9E2F-4FE117EA06E4}">
      <dgm:prSet/>
      <dgm:spPr/>
      <dgm:t>
        <a:bodyPr/>
        <a:lstStyle/>
        <a:p>
          <a:r>
            <a:rPr lang="en-US"/>
            <a:t>Good for 1 year</a:t>
          </a:r>
        </a:p>
      </dgm:t>
    </dgm:pt>
    <dgm:pt modelId="{3C942E21-75AE-40B7-8383-EE28B7295F18}" type="parTrans" cxnId="{AA8AAC96-A1F8-45E5-98B4-DFD404F415DC}">
      <dgm:prSet/>
      <dgm:spPr/>
      <dgm:t>
        <a:bodyPr/>
        <a:lstStyle/>
        <a:p>
          <a:endParaRPr lang="en-US"/>
        </a:p>
      </dgm:t>
    </dgm:pt>
    <dgm:pt modelId="{3809019B-7F68-4859-86D0-2691F7EFBA37}" type="sibTrans" cxnId="{AA8AAC96-A1F8-45E5-98B4-DFD404F415DC}">
      <dgm:prSet/>
      <dgm:spPr/>
      <dgm:t>
        <a:bodyPr/>
        <a:lstStyle/>
        <a:p>
          <a:endParaRPr lang="en-US"/>
        </a:p>
      </dgm:t>
    </dgm:pt>
    <dgm:pt modelId="{355F5AAB-F1E3-4818-8841-3F50B0EFC5F6}">
      <dgm:prSet/>
      <dgm:spPr/>
      <dgm:t>
        <a:bodyPr/>
        <a:lstStyle/>
        <a:p>
          <a:r>
            <a:rPr lang="en-US"/>
            <a:t>Ex. “Stay Away 100 yds from location”</a:t>
          </a:r>
        </a:p>
      </dgm:t>
    </dgm:pt>
    <dgm:pt modelId="{5978A6DB-A0F8-4212-8B80-36C7D64FBAB1}" type="parTrans" cxnId="{AD83A231-F7EC-473E-B9ED-8F3F2BB0C104}">
      <dgm:prSet/>
      <dgm:spPr/>
      <dgm:t>
        <a:bodyPr/>
        <a:lstStyle/>
        <a:p>
          <a:endParaRPr lang="en-US"/>
        </a:p>
      </dgm:t>
    </dgm:pt>
    <dgm:pt modelId="{AFC744BA-9DD2-41F2-9FC5-85DD04B43A59}" type="sibTrans" cxnId="{AD83A231-F7EC-473E-B9ED-8F3F2BB0C104}">
      <dgm:prSet/>
      <dgm:spPr/>
      <dgm:t>
        <a:bodyPr/>
        <a:lstStyle/>
        <a:p>
          <a:endParaRPr lang="en-US"/>
        </a:p>
      </dgm:t>
    </dgm:pt>
    <dgm:pt modelId="{812242D8-6049-43F5-8E44-3523E159DEBA}">
      <dgm:prSet/>
      <dgm:spPr/>
      <dgm:t>
        <a:bodyPr/>
        <a:lstStyle/>
        <a:p>
          <a:r>
            <a:rPr lang="en-US"/>
            <a:t>Must advise prior to citation or arrest</a:t>
          </a:r>
        </a:p>
      </dgm:t>
    </dgm:pt>
    <dgm:pt modelId="{7AAAAADC-6022-49FD-BF8A-94BA039B3C65}" type="parTrans" cxnId="{172259B6-63C3-423B-BBD1-C84DFC604E63}">
      <dgm:prSet/>
      <dgm:spPr/>
      <dgm:t>
        <a:bodyPr/>
        <a:lstStyle/>
        <a:p>
          <a:endParaRPr lang="en-US"/>
        </a:p>
      </dgm:t>
    </dgm:pt>
    <dgm:pt modelId="{25609FA3-31C0-4F08-A655-FC64906424ED}" type="sibTrans" cxnId="{172259B6-63C3-423B-BBD1-C84DFC604E63}">
      <dgm:prSet/>
      <dgm:spPr/>
      <dgm:t>
        <a:bodyPr/>
        <a:lstStyle/>
        <a:p>
          <a:endParaRPr lang="en-US"/>
        </a:p>
      </dgm:t>
    </dgm:pt>
    <dgm:pt modelId="{DDCD1133-2288-4C38-972C-623D42AC114E}">
      <dgm:prSet phldr="0"/>
      <dgm:spPr/>
      <dgm:t>
        <a:bodyPr/>
        <a:lstStyle/>
        <a:p>
          <a:r>
            <a:rPr lang="en-US">
              <a:latin typeface="Arial"/>
              <a:cs typeface="Arial"/>
            </a:rPr>
            <a:t>Requested </a:t>
          </a:r>
          <a:r>
            <a:rPr lang="en-US"/>
            <a:t>at the end of reports for chronic homeless individuals causing multiple radio calls</a:t>
          </a:r>
        </a:p>
      </dgm:t>
    </dgm:pt>
    <dgm:pt modelId="{8E05D4B9-94FB-42E1-8D5E-355523180452}" type="parTrans" cxnId="{8F191F0D-F9B4-4B76-ADE7-6A42411DF868}">
      <dgm:prSet/>
      <dgm:spPr/>
    </dgm:pt>
    <dgm:pt modelId="{75F9BC87-761D-4305-A2BB-E8613A454A85}" type="sibTrans" cxnId="{8F191F0D-F9B4-4B76-ADE7-6A42411DF868}">
      <dgm:prSet/>
      <dgm:spPr/>
    </dgm:pt>
    <dgm:pt modelId="{9228CC94-06FE-40DB-9F8D-3E05BE541FB0}">
      <dgm:prSet phldr="0"/>
      <dgm:spPr/>
      <dgm:t>
        <a:bodyPr/>
        <a:lstStyle/>
        <a:p>
          <a:pPr rtl="0"/>
          <a:r>
            <a:rPr lang="en-US">
              <a:solidFill>
                <a:schemeClr val="tx1"/>
              </a:solidFill>
              <a:latin typeface="Calibri"/>
              <a:cs typeface="Calibri"/>
            </a:rPr>
            <a:t>Form can be downloaded and then submitted online</a:t>
          </a:r>
          <a:endParaRPr lang="en-US">
            <a:solidFill>
              <a:schemeClr val="tx1"/>
            </a:solidFill>
            <a:latin typeface="Calibri Light" panose="020F0302020204030204"/>
          </a:endParaRPr>
        </a:p>
      </dgm:t>
    </dgm:pt>
    <dgm:pt modelId="{D26A7B42-D49C-48CC-A577-80C15F4B4823}" type="parTrans" cxnId="{08AFEE21-F639-4110-8DBF-0E1890D1775D}">
      <dgm:prSet/>
      <dgm:spPr/>
    </dgm:pt>
    <dgm:pt modelId="{5342AF5E-C6F2-453B-849C-A918740BED98}" type="sibTrans" cxnId="{08AFEE21-F639-4110-8DBF-0E1890D1775D}">
      <dgm:prSet/>
      <dgm:spPr/>
    </dgm:pt>
    <dgm:pt modelId="{63E63897-D453-464E-8E80-34EDE9B7EE35}" type="pres">
      <dgm:prSet presAssocID="{20BDD680-2E1C-4644-BFC6-24CCE512659B}" presName="diagram" presStyleCnt="0">
        <dgm:presLayoutVars>
          <dgm:dir/>
          <dgm:resizeHandles val="exact"/>
        </dgm:presLayoutVars>
      </dgm:prSet>
      <dgm:spPr/>
    </dgm:pt>
    <dgm:pt modelId="{633D8506-FE40-4422-8B77-B6CB40CE2856}" type="pres">
      <dgm:prSet presAssocID="{BAF0FFF0-8AF5-4151-9090-DB0112D340D7}" presName="node" presStyleLbl="node1" presStyleIdx="0" presStyleCnt="2">
        <dgm:presLayoutVars>
          <dgm:bulletEnabled val="1"/>
        </dgm:presLayoutVars>
      </dgm:prSet>
      <dgm:spPr/>
    </dgm:pt>
    <dgm:pt modelId="{467BA369-AE2E-40B0-A7CB-F6230B4B588F}" type="pres">
      <dgm:prSet presAssocID="{F2429971-36FF-433B-9AB6-E2F4F14AB869}" presName="sibTrans" presStyleCnt="0"/>
      <dgm:spPr/>
    </dgm:pt>
    <dgm:pt modelId="{3BF73D9E-4708-45D1-B941-AC4B00EE85E7}" type="pres">
      <dgm:prSet presAssocID="{A1E677B1-2A90-4E6C-96B9-C79318DA5FC7}" presName="node" presStyleLbl="node1" presStyleIdx="1" presStyleCnt="2">
        <dgm:presLayoutVars>
          <dgm:bulletEnabled val="1"/>
        </dgm:presLayoutVars>
      </dgm:prSet>
      <dgm:spPr/>
    </dgm:pt>
  </dgm:ptLst>
  <dgm:cxnLst>
    <dgm:cxn modelId="{8F191F0D-F9B4-4B76-ADE7-6A42411DF868}" srcId="{A1E677B1-2A90-4E6C-96B9-C79318DA5FC7}" destId="{DDCD1133-2288-4C38-972C-623D42AC114E}" srcOrd="0" destOrd="0" parTransId="{8E05D4B9-94FB-42E1-8D5E-355523180452}" sibTransId="{75F9BC87-761D-4305-A2BB-E8613A454A85}"/>
    <dgm:cxn modelId="{F08B1A18-DA34-4941-8C87-D0DD138C6AEA}" type="presOf" srcId="{7A6FFDAE-1DE4-49BC-884A-0BC667E184F7}" destId="{633D8506-FE40-4422-8B77-B6CB40CE2856}" srcOrd="0" destOrd="2" presId="urn:microsoft.com/office/officeart/2005/8/layout/default"/>
    <dgm:cxn modelId="{CA74FF1C-9A6C-4D7E-A32D-BBE6EA6804F9}" type="presOf" srcId="{BAF0FFF0-8AF5-4151-9090-DB0112D340D7}" destId="{633D8506-FE40-4422-8B77-B6CB40CE2856}" srcOrd="0" destOrd="0" presId="urn:microsoft.com/office/officeart/2005/8/layout/default"/>
    <dgm:cxn modelId="{08AFEE21-F639-4110-8DBF-0E1890D1775D}" srcId="{BAF0FFF0-8AF5-4151-9090-DB0112D340D7}" destId="{9228CC94-06FE-40DB-9F8D-3E05BE541FB0}" srcOrd="2" destOrd="0" parTransId="{D26A7B42-D49C-48CC-A577-80C15F4B4823}" sibTransId="{5342AF5E-C6F2-453B-849C-A918740BED98}"/>
    <dgm:cxn modelId="{D6274626-9E6E-4B0F-B63F-C9723697E7E4}" srcId="{20BDD680-2E1C-4644-BFC6-24CCE512659B}" destId="{BAF0FFF0-8AF5-4151-9090-DB0112D340D7}" srcOrd="0" destOrd="0" parTransId="{78F3FD39-D878-4FDD-A09E-6139B7F15984}" sibTransId="{F2429971-36FF-433B-9AB6-E2F4F14AB869}"/>
    <dgm:cxn modelId="{AD83A231-F7EC-473E-B9ED-8F3F2BB0C104}" srcId="{A1E677B1-2A90-4E6C-96B9-C79318DA5FC7}" destId="{355F5AAB-F1E3-4818-8841-3F50B0EFC5F6}" srcOrd="3" destOrd="0" parTransId="{5978A6DB-A0F8-4212-8B80-36C7D64FBAB1}" sibTransId="{AFC744BA-9DD2-41F2-9FC5-85DD04B43A59}"/>
    <dgm:cxn modelId="{D5C7C839-438B-4518-8D53-9B88D0F74904}" type="presOf" srcId="{A1E677B1-2A90-4E6C-96B9-C79318DA5FC7}" destId="{3BF73D9E-4708-45D1-B941-AC4B00EE85E7}" srcOrd="0" destOrd="0" presId="urn:microsoft.com/office/officeart/2005/8/layout/default"/>
    <dgm:cxn modelId="{8D1E965D-AFA4-4144-837B-B22F18B9FBAD}" type="presOf" srcId="{F8BFD1B1-5BE5-4B9C-8906-DBC39B3D1A10}" destId="{633D8506-FE40-4422-8B77-B6CB40CE2856}" srcOrd="0" destOrd="1" presId="urn:microsoft.com/office/officeart/2005/8/layout/default"/>
    <dgm:cxn modelId="{61FEF85F-56DA-4597-A396-54B8B623A6F3}" srcId="{A1E677B1-2A90-4E6C-96B9-C79318DA5FC7}" destId="{F93CBE3A-E0B5-4FB4-AB0E-B70EEE8B863B}" srcOrd="1" destOrd="0" parTransId="{8A3018CC-34D1-4FB5-A5B1-105A6630F396}" sibTransId="{BC097B0F-D33C-4F01-A38A-97C80B120697}"/>
    <dgm:cxn modelId="{9B0BB463-34F2-4830-BC1B-8CB693A07504}" type="presOf" srcId="{76E88952-CBB2-4CAA-9E2F-4FE117EA06E4}" destId="{3BF73D9E-4708-45D1-B941-AC4B00EE85E7}" srcOrd="0" destOrd="3" presId="urn:microsoft.com/office/officeart/2005/8/layout/default"/>
    <dgm:cxn modelId="{2711FB59-7411-491E-A106-FCB2A33D223E}" type="presOf" srcId="{9228CC94-06FE-40DB-9F8D-3E05BE541FB0}" destId="{633D8506-FE40-4422-8B77-B6CB40CE2856}" srcOrd="0" destOrd="3" presId="urn:microsoft.com/office/officeart/2005/8/layout/default"/>
    <dgm:cxn modelId="{65D1227A-0A51-4E72-AA5F-EF3343B67DD8}" srcId="{BAF0FFF0-8AF5-4151-9090-DB0112D340D7}" destId="{4E40158C-91FF-4E75-8885-9D6A0149DFB6}" srcOrd="3" destOrd="0" parTransId="{98FDECBA-FCA7-4311-B2B4-25574642485A}" sibTransId="{DCD1F69D-5BC6-47D1-96FC-6BA01E0F1E53}"/>
    <dgm:cxn modelId="{307A515A-324B-4476-8F84-2EB1EE6A7876}" type="presOf" srcId="{355F5AAB-F1E3-4818-8841-3F50B0EFC5F6}" destId="{3BF73D9E-4708-45D1-B941-AC4B00EE85E7}" srcOrd="0" destOrd="4" presId="urn:microsoft.com/office/officeart/2005/8/layout/default"/>
    <dgm:cxn modelId="{AA8AAC96-A1F8-45E5-98B4-DFD404F415DC}" srcId="{A1E677B1-2A90-4E6C-96B9-C79318DA5FC7}" destId="{76E88952-CBB2-4CAA-9E2F-4FE117EA06E4}" srcOrd="2" destOrd="0" parTransId="{3C942E21-75AE-40B7-8383-EE28B7295F18}" sibTransId="{3809019B-7F68-4859-86D0-2691F7EFBA37}"/>
    <dgm:cxn modelId="{70C02DA3-0DDB-41FB-91D5-99C9B04D693E}" type="presOf" srcId="{F93CBE3A-E0B5-4FB4-AB0E-B70EEE8B863B}" destId="{3BF73D9E-4708-45D1-B941-AC4B00EE85E7}" srcOrd="0" destOrd="2" presId="urn:microsoft.com/office/officeart/2005/8/layout/default"/>
    <dgm:cxn modelId="{172259B6-63C3-423B-BBD1-C84DFC604E63}" srcId="{BAF0FFF0-8AF5-4151-9090-DB0112D340D7}" destId="{812242D8-6049-43F5-8E44-3523E159DEBA}" srcOrd="4" destOrd="0" parTransId="{7AAAAADC-6022-49FD-BF8A-94BA039B3C65}" sibTransId="{25609FA3-31C0-4F08-A655-FC64906424ED}"/>
    <dgm:cxn modelId="{722537BE-E724-4425-BD10-198303EC5DB9}" srcId="{BAF0FFF0-8AF5-4151-9090-DB0112D340D7}" destId="{7A6FFDAE-1DE4-49BC-884A-0BC667E184F7}" srcOrd="1" destOrd="0" parTransId="{C25631B6-C935-4ABD-8E53-743C743E5777}" sibTransId="{A9A9BDA0-833F-417F-ABC3-B3E50C814D57}"/>
    <dgm:cxn modelId="{4AC2A3C6-480D-47FA-8DA3-B816E52352CC}" srcId="{20BDD680-2E1C-4644-BFC6-24CCE512659B}" destId="{A1E677B1-2A90-4E6C-96B9-C79318DA5FC7}" srcOrd="1" destOrd="0" parTransId="{E7976AC7-05B3-4571-B97A-AC7DB6DE50DB}" sibTransId="{92F57545-BF63-41FB-BC44-8959D9B932E0}"/>
    <dgm:cxn modelId="{0C8B79C8-E7B3-44DC-8C62-C504A4DB5DE4}" type="presOf" srcId="{812242D8-6049-43F5-8E44-3523E159DEBA}" destId="{633D8506-FE40-4422-8B77-B6CB40CE2856}" srcOrd="0" destOrd="5" presId="urn:microsoft.com/office/officeart/2005/8/layout/default"/>
    <dgm:cxn modelId="{BA1762E0-2392-472B-96A2-BBDD7F75309F}" type="presOf" srcId="{20BDD680-2E1C-4644-BFC6-24CCE512659B}" destId="{63E63897-D453-464E-8E80-34EDE9B7EE35}" srcOrd="0" destOrd="0" presId="urn:microsoft.com/office/officeart/2005/8/layout/default"/>
    <dgm:cxn modelId="{FE2F1AE7-76B8-445E-ACE8-F18EB2C21D19}" type="presOf" srcId="{4E40158C-91FF-4E75-8885-9D6A0149DFB6}" destId="{633D8506-FE40-4422-8B77-B6CB40CE2856}" srcOrd="0" destOrd="4" presId="urn:microsoft.com/office/officeart/2005/8/layout/default"/>
    <dgm:cxn modelId="{728CC1E8-0533-4F77-9A85-AF14E05821CC}" type="presOf" srcId="{DDCD1133-2288-4C38-972C-623D42AC114E}" destId="{3BF73D9E-4708-45D1-B941-AC4B00EE85E7}" srcOrd="0" destOrd="1" presId="urn:microsoft.com/office/officeart/2005/8/layout/default"/>
    <dgm:cxn modelId="{5DD952FA-2C7A-4CF5-B7A5-B2EFD72642A6}" srcId="{BAF0FFF0-8AF5-4151-9090-DB0112D340D7}" destId="{F8BFD1B1-5BE5-4B9C-8906-DBC39B3D1A10}" srcOrd="0" destOrd="0" parTransId="{DA5898A5-2F18-43FC-A4D3-BCF99886A4ED}" sibTransId="{54E3E6DB-2A9B-44E7-B0AF-43C75F7A2F8D}"/>
    <dgm:cxn modelId="{60CD5A43-023B-4CD1-A054-349A9AD2F930}" type="presParOf" srcId="{63E63897-D453-464E-8E80-34EDE9B7EE35}" destId="{633D8506-FE40-4422-8B77-B6CB40CE2856}" srcOrd="0" destOrd="0" presId="urn:microsoft.com/office/officeart/2005/8/layout/default"/>
    <dgm:cxn modelId="{390224F9-7257-4424-B7AB-FCBF923113F4}" type="presParOf" srcId="{63E63897-D453-464E-8E80-34EDE9B7EE35}" destId="{467BA369-AE2E-40B0-A7CB-F6230B4B588F}" srcOrd="1" destOrd="0" presId="urn:microsoft.com/office/officeart/2005/8/layout/default"/>
    <dgm:cxn modelId="{A5025C49-AB6A-4606-A751-AAF94B4874D3}" type="presParOf" srcId="{63E63897-D453-464E-8E80-34EDE9B7EE35}" destId="{3BF73D9E-4708-45D1-B941-AC4B00EE85E7}" srcOrd="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AE3EF1-4AAA-4F38-85BD-E5114FF6E788}">
      <dsp:nvSpPr>
        <dsp:cNvPr id="0" name=""/>
        <dsp:cNvSpPr/>
      </dsp:nvSpPr>
      <dsp:spPr>
        <a:xfrm>
          <a:off x="0" y="775192"/>
          <a:ext cx="6254749" cy="9149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Preventing housed Santa Monica residents from becoming homeless; increase affordable housing</a:t>
          </a:r>
        </a:p>
      </dsp:txBody>
      <dsp:txXfrm>
        <a:off x="44664" y="819856"/>
        <a:ext cx="6165421" cy="825612"/>
      </dsp:txXfrm>
    </dsp:sp>
    <dsp:sp modelId="{F605A7D4-3AC1-4BD8-A6E1-22E62A60765F}">
      <dsp:nvSpPr>
        <dsp:cNvPr id="0" name=""/>
        <dsp:cNvSpPr/>
      </dsp:nvSpPr>
      <dsp:spPr>
        <a:xfrm>
          <a:off x="0" y="1756372"/>
          <a:ext cx="6254749" cy="914940"/>
        </a:xfrm>
        <a:prstGeom prst="roundRect">
          <a:avLst/>
        </a:prstGeom>
        <a:solidFill>
          <a:schemeClr val="accent2">
            <a:hueOff val="537861"/>
            <a:satOff val="-285"/>
            <a:lumOff val="189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Address behavioral health needs of vulnerable residents</a:t>
          </a:r>
        </a:p>
      </dsp:txBody>
      <dsp:txXfrm>
        <a:off x="44664" y="1801036"/>
        <a:ext cx="6165421" cy="825612"/>
      </dsp:txXfrm>
    </dsp:sp>
    <dsp:sp modelId="{E6B6DF05-C928-42FE-B63F-3A804E6CB395}">
      <dsp:nvSpPr>
        <dsp:cNvPr id="0" name=""/>
        <dsp:cNvSpPr/>
      </dsp:nvSpPr>
      <dsp:spPr>
        <a:xfrm>
          <a:off x="0" y="2737552"/>
          <a:ext cx="6254749" cy="914940"/>
        </a:xfrm>
        <a:prstGeom prst="roundRect">
          <a:avLst/>
        </a:prstGeom>
        <a:solidFill>
          <a:schemeClr val="accent2">
            <a:hueOff val="1075723"/>
            <a:satOff val="-571"/>
            <a:lumOff val="37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Maintaining equitable access to open spaces</a:t>
          </a:r>
        </a:p>
      </dsp:txBody>
      <dsp:txXfrm>
        <a:off x="44664" y="2782216"/>
        <a:ext cx="6165421" cy="825612"/>
      </dsp:txXfrm>
    </dsp:sp>
    <dsp:sp modelId="{E3291000-C2A6-4800-BB5A-83541045D3CC}">
      <dsp:nvSpPr>
        <dsp:cNvPr id="0" name=""/>
        <dsp:cNvSpPr/>
      </dsp:nvSpPr>
      <dsp:spPr>
        <a:xfrm>
          <a:off x="0" y="3718732"/>
          <a:ext cx="6254749" cy="914940"/>
        </a:xfrm>
        <a:prstGeom prst="roundRect">
          <a:avLst/>
        </a:prstGeom>
        <a:solidFill>
          <a:schemeClr val="accent2">
            <a:hueOff val="1613584"/>
            <a:satOff val="-856"/>
            <a:lumOff val="568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kern="1200"/>
            <a:t>Strengthen regional capacity to address homelessness</a:t>
          </a:r>
        </a:p>
      </dsp:txBody>
      <dsp:txXfrm>
        <a:off x="44664" y="3763396"/>
        <a:ext cx="6165421" cy="825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C1D7A-045C-487F-82FC-4B00A54E4DE4}">
      <dsp:nvSpPr>
        <dsp:cNvPr id="0" name=""/>
        <dsp:cNvSpPr/>
      </dsp:nvSpPr>
      <dsp:spPr>
        <a:xfrm rot="5400000">
          <a:off x="3555993" y="-1127333"/>
          <a:ext cx="1394473" cy="400304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rtl="0">
            <a:lnSpc>
              <a:spcPct val="90000"/>
            </a:lnSpc>
            <a:spcBef>
              <a:spcPct val="0"/>
            </a:spcBef>
            <a:spcAft>
              <a:spcPct val="15000"/>
            </a:spcAft>
            <a:buChar char="•"/>
          </a:pPr>
          <a:r>
            <a:rPr lang="en-US" sz="1900" kern="1200"/>
            <a:t>Referral to appropriate services</a:t>
          </a:r>
          <a:r>
            <a:rPr lang="en-US" sz="1900" kern="1200">
              <a:latin typeface="Impact" panose="020B0806030902050204"/>
            </a:rPr>
            <a:t> </a:t>
          </a:r>
          <a:endParaRPr lang="en-US" sz="1900" kern="1200"/>
        </a:p>
        <a:p>
          <a:pPr marL="171450" lvl="1" indent="-171450" algn="l" defTabSz="844550">
            <a:lnSpc>
              <a:spcPct val="90000"/>
            </a:lnSpc>
            <a:spcBef>
              <a:spcPct val="0"/>
            </a:spcBef>
            <a:spcAft>
              <a:spcPct val="15000"/>
            </a:spcAft>
            <a:buChar char="•"/>
          </a:pPr>
          <a:r>
            <a:rPr lang="en-US" sz="1900" kern="1200"/>
            <a:t>Coordinated outreach efforts with HSD and service providers</a:t>
          </a:r>
        </a:p>
      </dsp:txBody>
      <dsp:txXfrm rot="-5400000">
        <a:off x="2251710" y="245023"/>
        <a:ext cx="3934967" cy="1258327"/>
      </dsp:txXfrm>
    </dsp:sp>
    <dsp:sp modelId="{5DA0E789-5F9E-4236-9AA0-6F20FDA7D5DB}">
      <dsp:nvSpPr>
        <dsp:cNvPr id="0" name=""/>
        <dsp:cNvSpPr/>
      </dsp:nvSpPr>
      <dsp:spPr>
        <a:xfrm>
          <a:off x="0" y="2641"/>
          <a:ext cx="2251710" cy="174309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a:solidFill>
                <a:srgbClr val="00B050"/>
              </a:solidFill>
            </a:rPr>
            <a:t>Advise</a:t>
          </a:r>
          <a:r>
            <a:rPr lang="en-US" sz="3300" b="0" kern="1200"/>
            <a:t> of offenses</a:t>
          </a:r>
        </a:p>
      </dsp:txBody>
      <dsp:txXfrm>
        <a:off x="85091" y="87732"/>
        <a:ext cx="2081528" cy="1572909"/>
      </dsp:txXfrm>
    </dsp:sp>
    <dsp:sp modelId="{9A35BCBE-09D1-4729-B811-C28677CD5F15}">
      <dsp:nvSpPr>
        <dsp:cNvPr id="0" name=""/>
        <dsp:cNvSpPr/>
      </dsp:nvSpPr>
      <dsp:spPr>
        <a:xfrm rot="5400000">
          <a:off x="3555993" y="702912"/>
          <a:ext cx="1394473" cy="400304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b="0" kern="1200">
              <a:latin typeface="Arial"/>
              <a:cs typeface="Arial"/>
            </a:rPr>
            <a:t>Continued push towards appropriate services</a:t>
          </a:r>
        </a:p>
        <a:p>
          <a:pPr marL="171450" lvl="1" indent="-171450" algn="l" defTabSz="844550">
            <a:lnSpc>
              <a:spcPct val="90000"/>
            </a:lnSpc>
            <a:spcBef>
              <a:spcPct val="0"/>
            </a:spcBef>
            <a:spcAft>
              <a:spcPct val="15000"/>
            </a:spcAft>
            <a:buChar char="•"/>
          </a:pPr>
          <a:r>
            <a:rPr lang="en-US" sz="1900" b="0" kern="1200">
              <a:latin typeface="Arial"/>
              <a:cs typeface="Arial"/>
            </a:rPr>
            <a:t>Coordinated outreach efforts</a:t>
          </a:r>
        </a:p>
        <a:p>
          <a:pPr marL="171450" lvl="1" indent="-171450" algn="l" defTabSz="844550" rtl="0">
            <a:lnSpc>
              <a:spcPct val="90000"/>
            </a:lnSpc>
            <a:spcBef>
              <a:spcPct val="0"/>
            </a:spcBef>
            <a:spcAft>
              <a:spcPct val="15000"/>
            </a:spcAft>
            <a:buChar char="•"/>
          </a:pPr>
          <a:r>
            <a:rPr lang="en-US" sz="1900" b="0" kern="1200">
              <a:latin typeface="Arial"/>
              <a:cs typeface="Arial"/>
            </a:rPr>
            <a:t>Refer to appropriate services</a:t>
          </a:r>
        </a:p>
      </dsp:txBody>
      <dsp:txXfrm rot="-5400000">
        <a:off x="2251710" y="2075269"/>
        <a:ext cx="3934967" cy="1258327"/>
      </dsp:txXfrm>
    </dsp:sp>
    <dsp:sp modelId="{D6427D79-EC59-4E3C-BF87-A95348B82FDC}">
      <dsp:nvSpPr>
        <dsp:cNvPr id="0" name=""/>
        <dsp:cNvSpPr/>
      </dsp:nvSpPr>
      <dsp:spPr>
        <a:xfrm>
          <a:off x="0" y="1832886"/>
          <a:ext cx="2251710" cy="174309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a:t>Citations</a:t>
          </a:r>
          <a:r>
            <a:rPr lang="en-US" sz="3300" kern="1200"/>
            <a:t> if behavior continues</a:t>
          </a:r>
        </a:p>
      </dsp:txBody>
      <dsp:txXfrm>
        <a:off x="85091" y="1917977"/>
        <a:ext cx="2081528" cy="1572909"/>
      </dsp:txXfrm>
    </dsp:sp>
    <dsp:sp modelId="{90872D18-D44C-4D6A-8B6C-E62DE7BC0D55}">
      <dsp:nvSpPr>
        <dsp:cNvPr id="0" name=""/>
        <dsp:cNvSpPr/>
      </dsp:nvSpPr>
      <dsp:spPr>
        <a:xfrm rot="5400000">
          <a:off x="3555993" y="2533158"/>
          <a:ext cx="1394473" cy="4003040"/>
        </a:xfrm>
        <a:prstGeom prst="round2Same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a:t>Coordinate with CAO &amp; HSD for better outcomes with services</a:t>
          </a:r>
        </a:p>
        <a:p>
          <a:pPr marL="171450" lvl="1" indent="-171450" algn="l" defTabSz="844550">
            <a:lnSpc>
              <a:spcPct val="90000"/>
            </a:lnSpc>
            <a:spcBef>
              <a:spcPct val="0"/>
            </a:spcBef>
            <a:spcAft>
              <a:spcPct val="15000"/>
            </a:spcAft>
            <a:buChar char="•"/>
          </a:pPr>
          <a:r>
            <a:rPr lang="en-US" sz="1900" kern="1200"/>
            <a:t>Stay Away Orders</a:t>
          </a:r>
        </a:p>
        <a:p>
          <a:pPr marL="171450" lvl="1" indent="-171450" algn="l" defTabSz="844550" rtl="0">
            <a:lnSpc>
              <a:spcPct val="90000"/>
            </a:lnSpc>
            <a:spcBef>
              <a:spcPct val="0"/>
            </a:spcBef>
            <a:spcAft>
              <a:spcPct val="15000"/>
            </a:spcAft>
            <a:buChar char="•"/>
          </a:pPr>
          <a:r>
            <a:rPr lang="en-US" sz="1900" kern="1200">
              <a:latin typeface="Arial"/>
              <a:cs typeface="Arial"/>
            </a:rPr>
            <a:t>Refer to appropriate services</a:t>
          </a:r>
        </a:p>
      </dsp:txBody>
      <dsp:txXfrm rot="-5400000">
        <a:off x="2251710" y="3905515"/>
        <a:ext cx="3934967" cy="1258327"/>
      </dsp:txXfrm>
    </dsp:sp>
    <dsp:sp modelId="{6BF8F691-B2EB-497D-A1A4-6B3EC94550E0}">
      <dsp:nvSpPr>
        <dsp:cNvPr id="0" name=""/>
        <dsp:cNvSpPr/>
      </dsp:nvSpPr>
      <dsp:spPr>
        <a:xfrm>
          <a:off x="0" y="3663132"/>
          <a:ext cx="2251710" cy="174309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62865" rIns="125730" bIns="62865" numCol="1" spcCol="1270" anchor="ctr" anchorCtr="0">
          <a:noAutofit/>
        </a:bodyPr>
        <a:lstStyle/>
        <a:p>
          <a:pPr marL="0" lvl="0" indent="0" algn="ctr" defTabSz="1466850">
            <a:lnSpc>
              <a:spcPct val="90000"/>
            </a:lnSpc>
            <a:spcBef>
              <a:spcPct val="0"/>
            </a:spcBef>
            <a:spcAft>
              <a:spcPct val="35000"/>
            </a:spcAft>
            <a:buNone/>
          </a:pPr>
          <a:r>
            <a:rPr lang="en-US" sz="3300" b="1" kern="1200">
              <a:solidFill>
                <a:srgbClr val="FF0000"/>
              </a:solidFill>
            </a:rPr>
            <a:t>Arrest</a:t>
          </a:r>
          <a:r>
            <a:rPr lang="en-US" sz="3300" kern="1200"/>
            <a:t> if behavior continues</a:t>
          </a:r>
        </a:p>
      </dsp:txBody>
      <dsp:txXfrm>
        <a:off x="85091" y="3748223"/>
        <a:ext cx="2081528" cy="15729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D8506-FE40-4422-8B77-B6CB40CE2856}">
      <dsp:nvSpPr>
        <dsp:cNvPr id="0" name=""/>
        <dsp:cNvSpPr/>
      </dsp:nvSpPr>
      <dsp:spPr>
        <a:xfrm>
          <a:off x="1236" y="245406"/>
          <a:ext cx="4823310" cy="2893986"/>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Trespass Arrest Authorization</a:t>
          </a:r>
        </a:p>
        <a:p>
          <a:pPr marL="171450" lvl="1" indent="-171450" algn="l" defTabSz="800100" rtl="0">
            <a:lnSpc>
              <a:spcPct val="90000"/>
            </a:lnSpc>
            <a:spcBef>
              <a:spcPct val="0"/>
            </a:spcBef>
            <a:spcAft>
              <a:spcPct val="15000"/>
            </a:spcAft>
            <a:buChar char="•"/>
          </a:pPr>
          <a:r>
            <a:rPr lang="en-US" sz="1800" kern="1200">
              <a:latin typeface="Calibri Light" panose="020F0302020204030204"/>
            </a:rPr>
            <a:t>As of 2024 – request can be made for up to </a:t>
          </a:r>
          <a:r>
            <a:rPr lang="en-US" sz="1800" b="1" kern="1200">
              <a:latin typeface="Calibri Light" panose="020F0302020204030204"/>
            </a:rPr>
            <a:t>one year</a:t>
          </a:r>
          <a:r>
            <a:rPr lang="en-US" sz="1800" kern="1200">
              <a:latin typeface="Calibri Light" panose="020F0302020204030204"/>
            </a:rPr>
            <a:t>.</a:t>
          </a:r>
          <a:endParaRPr lang="en-US" sz="1800" kern="1200"/>
        </a:p>
        <a:p>
          <a:pPr marL="171450" lvl="1" indent="-171450" algn="l" defTabSz="800100" rtl="0">
            <a:lnSpc>
              <a:spcPct val="90000"/>
            </a:lnSpc>
            <a:spcBef>
              <a:spcPct val="0"/>
            </a:spcBef>
            <a:spcAft>
              <a:spcPct val="15000"/>
            </a:spcAft>
            <a:buChar char="•"/>
          </a:pPr>
          <a:r>
            <a:rPr lang="en-US" sz="1800" kern="1200">
              <a:latin typeface="Calibri Light" panose="020F0302020204030204"/>
            </a:rPr>
            <a:t>Must be a notarized request on SMPD form.</a:t>
          </a:r>
          <a:endParaRPr lang="en-US" sz="1800" kern="1200"/>
        </a:p>
        <a:p>
          <a:pPr marL="171450" lvl="1" indent="-171450" algn="l" defTabSz="800100" rtl="0">
            <a:lnSpc>
              <a:spcPct val="90000"/>
            </a:lnSpc>
            <a:spcBef>
              <a:spcPct val="0"/>
            </a:spcBef>
            <a:spcAft>
              <a:spcPct val="15000"/>
            </a:spcAft>
            <a:buChar char="•"/>
          </a:pPr>
          <a:r>
            <a:rPr lang="en-US" sz="1800" kern="1200">
              <a:solidFill>
                <a:schemeClr val="tx1"/>
              </a:solidFill>
              <a:latin typeface="Calibri"/>
              <a:cs typeface="Calibri"/>
            </a:rPr>
            <a:t>Form can be downloaded and then submitted online</a:t>
          </a:r>
          <a:endParaRPr lang="en-US" sz="1800" kern="1200">
            <a:solidFill>
              <a:schemeClr val="tx1"/>
            </a:solidFill>
            <a:latin typeface="Calibri Light" panose="020F0302020204030204"/>
          </a:endParaRPr>
        </a:p>
        <a:p>
          <a:pPr marL="171450" lvl="1" indent="-171450" algn="l" defTabSz="800100">
            <a:lnSpc>
              <a:spcPct val="90000"/>
            </a:lnSpc>
            <a:spcBef>
              <a:spcPct val="0"/>
            </a:spcBef>
            <a:spcAft>
              <a:spcPct val="15000"/>
            </a:spcAft>
            <a:buChar char="•"/>
          </a:pPr>
          <a:r>
            <a:rPr lang="en-US" sz="1800" kern="1200"/>
            <a:t>Only valid during closed hours and when the responsible is not</a:t>
          </a:r>
          <a:r>
            <a:rPr lang="en-US" sz="1800" kern="1200">
              <a:latin typeface="Arial"/>
              <a:cs typeface="Arial"/>
            </a:rPr>
            <a:t> present</a:t>
          </a:r>
        </a:p>
        <a:p>
          <a:pPr marL="171450" lvl="1" indent="-171450" algn="l" defTabSz="800100">
            <a:lnSpc>
              <a:spcPct val="90000"/>
            </a:lnSpc>
            <a:spcBef>
              <a:spcPct val="0"/>
            </a:spcBef>
            <a:spcAft>
              <a:spcPct val="15000"/>
            </a:spcAft>
            <a:buChar char="•"/>
          </a:pPr>
          <a:r>
            <a:rPr lang="en-US" sz="1800" kern="1200"/>
            <a:t>Must advise prior to citation or arrest</a:t>
          </a:r>
        </a:p>
      </dsp:txBody>
      <dsp:txXfrm>
        <a:off x="1236" y="245406"/>
        <a:ext cx="4823310" cy="2893986"/>
      </dsp:txXfrm>
    </dsp:sp>
    <dsp:sp modelId="{3BF73D9E-4708-45D1-B941-AC4B00EE85E7}">
      <dsp:nvSpPr>
        <dsp:cNvPr id="0" name=""/>
        <dsp:cNvSpPr/>
      </dsp:nvSpPr>
      <dsp:spPr>
        <a:xfrm>
          <a:off x="5306878" y="245406"/>
          <a:ext cx="4823310" cy="2893986"/>
        </a:xfrm>
        <a:prstGeom prst="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a:t>Stay Away Orders</a:t>
          </a:r>
        </a:p>
        <a:p>
          <a:pPr marL="171450" lvl="1" indent="-171450" algn="l" defTabSz="800100">
            <a:lnSpc>
              <a:spcPct val="90000"/>
            </a:lnSpc>
            <a:spcBef>
              <a:spcPct val="0"/>
            </a:spcBef>
            <a:spcAft>
              <a:spcPct val="15000"/>
            </a:spcAft>
            <a:buChar char="•"/>
          </a:pPr>
          <a:r>
            <a:rPr lang="en-US" sz="1800" kern="1200">
              <a:latin typeface="Arial"/>
              <a:cs typeface="Arial"/>
            </a:rPr>
            <a:t>Requested </a:t>
          </a:r>
          <a:r>
            <a:rPr lang="en-US" sz="1800" kern="1200"/>
            <a:t>at the end of reports for chronic homeless individuals causing multiple radio calls</a:t>
          </a:r>
        </a:p>
        <a:p>
          <a:pPr marL="171450" lvl="1" indent="-171450" algn="l" defTabSz="800100" rtl="0">
            <a:lnSpc>
              <a:spcPct val="90000"/>
            </a:lnSpc>
            <a:spcBef>
              <a:spcPct val="0"/>
            </a:spcBef>
            <a:spcAft>
              <a:spcPct val="15000"/>
            </a:spcAft>
            <a:buChar char="•"/>
          </a:pPr>
          <a:r>
            <a:rPr lang="en-US" sz="1800" kern="1200">
              <a:latin typeface="Arial"/>
              <a:cs typeface="Arial"/>
            </a:rPr>
            <a:t>Must have court adjudication and adjudication issued as condition of probation</a:t>
          </a:r>
        </a:p>
        <a:p>
          <a:pPr marL="171450" lvl="1" indent="-171450" algn="l" defTabSz="800100">
            <a:lnSpc>
              <a:spcPct val="90000"/>
            </a:lnSpc>
            <a:spcBef>
              <a:spcPct val="0"/>
            </a:spcBef>
            <a:spcAft>
              <a:spcPct val="15000"/>
            </a:spcAft>
            <a:buChar char="•"/>
          </a:pPr>
          <a:r>
            <a:rPr lang="en-US" sz="1800" kern="1200"/>
            <a:t>Good for 1 year</a:t>
          </a:r>
        </a:p>
        <a:p>
          <a:pPr marL="171450" lvl="1" indent="-171450" algn="l" defTabSz="800100">
            <a:lnSpc>
              <a:spcPct val="90000"/>
            </a:lnSpc>
            <a:spcBef>
              <a:spcPct val="0"/>
            </a:spcBef>
            <a:spcAft>
              <a:spcPct val="15000"/>
            </a:spcAft>
            <a:buChar char="•"/>
          </a:pPr>
          <a:r>
            <a:rPr lang="en-US" sz="1800" kern="1200"/>
            <a:t>Ex. “Stay Away 100 yds from location”</a:t>
          </a:r>
        </a:p>
      </dsp:txBody>
      <dsp:txXfrm>
        <a:off x="5306878" y="245406"/>
        <a:ext cx="4823310" cy="289398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6EA0533-A760-432F-87BD-515264C2976F}" type="datetimeFigureOut">
              <a:rPr lang="en-US" smtClean="0"/>
              <a:t>12/12/2024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2B46F2B-1084-40BA-9F0A-B1F6847335C5}" type="slidenum">
              <a:rPr lang="en-US" smtClean="0"/>
              <a:t>‹#›</a:t>
            </a:fld>
            <a:endParaRPr lang="en-US"/>
          </a:p>
        </p:txBody>
      </p:sp>
    </p:spTree>
    <p:extLst>
      <p:ext uri="{BB962C8B-B14F-4D97-AF65-F5344CB8AC3E}">
        <p14:creationId xmlns:p14="http://schemas.microsoft.com/office/powerpoint/2010/main" val="3812076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US"/>
              <a:t>Click to edit Master title style</a:t>
            </a:r>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a:xfrm>
            <a:off x="3962399" y="5870575"/>
            <a:ext cx="4893958" cy="377825"/>
          </a:xfrm>
        </p:spPr>
        <p:txBody>
          <a:bodyPr/>
          <a:lstStyle/>
          <a:p>
            <a:endParaRPr lang="en-US"/>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43035331"/>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3423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87814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1716917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3307297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096551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13615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8" name="Title 1"/>
          <p:cNvSpPr>
            <a:spLocks noGrp="1"/>
          </p:cNvSpPr>
          <p:nvPr>
            <p:ph type="title"/>
          </p:nvPr>
        </p:nvSpPr>
        <p:spPr>
          <a:xfrm>
            <a:off x="685801" y="609600"/>
            <a:ext cx="10131425" cy="1456267"/>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138695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071998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0384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US"/>
              <a:t>Click to edit Master title style</a:t>
            </a:r>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221982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3072516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12/12/2024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6083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12/12/2024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87497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12/12/2024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424793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605437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87418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12/12/2024</a:t>
            </a:fld>
            <a:endParaRPr lang="en-US"/>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506767137"/>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643464" y="639097"/>
            <a:ext cx="4789678" cy="3746634"/>
          </a:xfrm>
        </p:spPr>
        <p:txBody>
          <a:bodyPr>
            <a:normAutofit/>
          </a:bodyPr>
          <a:lstStyle/>
          <a:p>
            <a:r>
              <a:rPr lang="en-US" b="1"/>
              <a:t>Homeless liaison program</a:t>
            </a:r>
            <a:br>
              <a:rPr lang="en-US" b="1"/>
            </a:br>
            <a:r>
              <a:rPr lang="en-US" sz="3600" b="1">
                <a:cs typeface="Calibri Light" panose="020F0302020204030204"/>
              </a:rPr>
              <a:t>(The </a:t>
            </a:r>
            <a:r>
              <a:rPr lang="en-US" sz="3600" b="1" err="1">
                <a:cs typeface="Calibri Light" panose="020F0302020204030204"/>
              </a:rPr>
              <a:t>hlp</a:t>
            </a:r>
            <a:r>
              <a:rPr lang="en-US" sz="3600" b="1">
                <a:cs typeface="Calibri Light" panose="020F0302020204030204"/>
              </a:rPr>
              <a:t> team)</a:t>
            </a:r>
          </a:p>
        </p:txBody>
      </p:sp>
      <p:pic>
        <p:nvPicPr>
          <p:cNvPr id="3" name="Picture 4">
            <a:extLst>
              <a:ext uri="{FF2B5EF4-FFF2-40B4-BE49-F238E27FC236}">
                <a16:creationId xmlns:a16="http://schemas.microsoft.com/office/drawing/2014/main" id="{2069E662-5A6C-E692-A2A9-66D3EC7C9761}"/>
              </a:ext>
            </a:extLst>
          </p:cNvPr>
          <p:cNvPicPr>
            <a:picLocks noChangeAspect="1"/>
          </p:cNvPicPr>
          <p:nvPr/>
        </p:nvPicPr>
        <p:blipFill>
          <a:blip r:embed="rId3"/>
          <a:stretch>
            <a:fillRect/>
          </a:stretch>
        </p:blipFill>
        <p:spPr>
          <a:xfrm>
            <a:off x="5706195" y="-26846"/>
            <a:ext cx="6038781" cy="605736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1827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546AB-69A2-19D2-A6E9-1BA1B84B6483}"/>
              </a:ext>
            </a:extLst>
          </p:cNvPr>
          <p:cNvSpPr>
            <a:spLocks noGrp="1"/>
          </p:cNvSpPr>
          <p:nvPr>
            <p:ph type="title"/>
          </p:nvPr>
        </p:nvSpPr>
        <p:spPr>
          <a:xfrm>
            <a:off x="825909" y="808055"/>
            <a:ext cx="3979205" cy="1453363"/>
          </a:xfrm>
        </p:spPr>
        <p:txBody>
          <a:bodyPr>
            <a:normAutofit/>
          </a:bodyPr>
          <a:lstStyle/>
          <a:p>
            <a:r>
              <a:rPr lang="en-US">
                <a:cs typeface="Calibri Light"/>
              </a:rPr>
              <a:t>TRIAGE QUESTIONS</a:t>
            </a:r>
            <a:endParaRPr lang="en-US"/>
          </a:p>
        </p:txBody>
      </p:sp>
      <p:sp>
        <p:nvSpPr>
          <p:cNvPr id="3" name="Content Placeholder 2">
            <a:extLst>
              <a:ext uri="{FF2B5EF4-FFF2-40B4-BE49-F238E27FC236}">
                <a16:creationId xmlns:a16="http://schemas.microsoft.com/office/drawing/2014/main" id="{1461D302-EF0B-3ED2-7219-B6677BFED80A}"/>
              </a:ext>
            </a:extLst>
          </p:cNvPr>
          <p:cNvSpPr>
            <a:spLocks noGrp="1"/>
          </p:cNvSpPr>
          <p:nvPr>
            <p:ph idx="1"/>
          </p:nvPr>
        </p:nvSpPr>
        <p:spPr>
          <a:xfrm>
            <a:off x="802178" y="2261420"/>
            <a:ext cx="4002936" cy="3637935"/>
          </a:xfrm>
        </p:spPr>
        <p:txBody>
          <a:bodyPr>
            <a:normAutofit/>
          </a:bodyPr>
          <a:lstStyle/>
          <a:p>
            <a:pPr marL="342900" indent="-228600">
              <a:buFont typeface="Arial,Sans-Serif"/>
            </a:pPr>
            <a:r>
              <a:rPr lang="en-US" sz="2000">
                <a:cs typeface="Calibri"/>
              </a:rPr>
              <a:t>How long have you been homeless in Santa Monica?</a:t>
            </a:r>
          </a:p>
          <a:p>
            <a:pPr marL="342900" indent="-228600">
              <a:buClr>
                <a:srgbClr val="FFFFFF"/>
              </a:buClr>
              <a:buFont typeface="Arial,Sans-Serif"/>
            </a:pPr>
            <a:r>
              <a:rPr lang="en-US" sz="2000">
                <a:cs typeface="Calibri"/>
              </a:rPr>
              <a:t>Where were you last permanently housed?</a:t>
            </a:r>
          </a:p>
          <a:p>
            <a:pPr marL="342900" indent="-228600">
              <a:buClr>
                <a:srgbClr val="FFFFFF"/>
              </a:buClr>
              <a:buFont typeface="Arial,Sans-Serif"/>
            </a:pPr>
            <a:r>
              <a:rPr lang="en-US" sz="2000">
                <a:cs typeface="Calibri"/>
              </a:rPr>
              <a:t>Are you a veteran?</a:t>
            </a:r>
          </a:p>
          <a:p>
            <a:pPr marL="342900" indent="-228600">
              <a:buClr>
                <a:srgbClr val="FFFFFF"/>
              </a:buClr>
              <a:buFont typeface="Arial,Sans-Serif"/>
            </a:pPr>
            <a:r>
              <a:rPr lang="en-US" sz="2000">
                <a:cs typeface="Calibri"/>
              </a:rPr>
              <a:t>Where are you receiving services?</a:t>
            </a:r>
            <a:endParaRPr lang="en-US" sz="2000"/>
          </a:p>
        </p:txBody>
      </p:sp>
      <p:pic>
        <p:nvPicPr>
          <p:cNvPr id="4" name="Picture 3">
            <a:extLst>
              <a:ext uri="{FF2B5EF4-FFF2-40B4-BE49-F238E27FC236}">
                <a16:creationId xmlns:a16="http://schemas.microsoft.com/office/drawing/2014/main" id="{09F96C0F-7165-D78B-DF1E-65061F6C3CA4}"/>
              </a:ext>
            </a:extLst>
          </p:cNvPr>
          <p:cNvPicPr>
            <a:picLocks noChangeAspect="1"/>
          </p:cNvPicPr>
          <p:nvPr/>
        </p:nvPicPr>
        <p:blipFill>
          <a:blip r:embed="rId3"/>
          <a:srcRect l="24996" t="12238" r="51359" b="34578"/>
          <a:stretch/>
        </p:blipFill>
        <p:spPr>
          <a:xfrm>
            <a:off x="6320916" y="796413"/>
            <a:ext cx="4033264" cy="5102943"/>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225395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5DCAB-C533-4BB3-A220-D3A4AFE69F01}"/>
              </a:ext>
            </a:extLst>
          </p:cNvPr>
          <p:cNvSpPr>
            <a:spLocks noGrp="1"/>
          </p:cNvSpPr>
          <p:nvPr>
            <p:ph type="title"/>
          </p:nvPr>
        </p:nvSpPr>
        <p:spPr>
          <a:xfrm>
            <a:off x="685799" y="1150076"/>
            <a:ext cx="3659389" cy="4557849"/>
          </a:xfrm>
        </p:spPr>
        <p:txBody>
          <a:bodyPr>
            <a:normAutofit/>
          </a:bodyPr>
          <a:lstStyle/>
          <a:p>
            <a:pPr algn="r"/>
            <a:r>
              <a:rPr lang="en-US"/>
              <a:t>Santa Monica program participants (smpp)</a:t>
            </a:r>
          </a:p>
        </p:txBody>
      </p:sp>
      <p:cxnSp>
        <p:nvCxnSpPr>
          <p:cNvPr id="11" name="Straight Connector 1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6489F16D-69A9-402E-A955-032D6D1BB43F}"/>
              </a:ext>
            </a:extLst>
          </p:cNvPr>
          <p:cNvSpPr>
            <a:spLocks noGrp="1"/>
          </p:cNvSpPr>
          <p:nvPr>
            <p:ph idx="1"/>
          </p:nvPr>
        </p:nvSpPr>
        <p:spPr>
          <a:xfrm>
            <a:off x="4988658" y="1150076"/>
            <a:ext cx="6517543" cy="4557849"/>
          </a:xfrm>
        </p:spPr>
        <p:txBody>
          <a:bodyPr>
            <a:normAutofit/>
          </a:bodyPr>
          <a:lstStyle/>
          <a:p>
            <a:pPr lvl="0"/>
            <a:r>
              <a:rPr lang="en-US"/>
              <a:t>Individuals that have been documented as homeless in Santa Monica for five or more years</a:t>
            </a:r>
          </a:p>
          <a:p>
            <a:pPr marL="0" lvl="0" indent="0">
              <a:buNone/>
            </a:pPr>
            <a:endParaRPr lang="en-US"/>
          </a:p>
          <a:p>
            <a:r>
              <a:rPr lang="en-US"/>
              <a:t>Individuals who are homeless and whose last permanent address was in Santa Monica</a:t>
            </a:r>
          </a:p>
          <a:p>
            <a:pPr marL="0" indent="0">
              <a:buNone/>
            </a:pPr>
            <a:endParaRPr lang="en-US"/>
          </a:p>
          <a:p>
            <a:pPr lvl="0"/>
            <a:r>
              <a:rPr lang="en-US"/>
              <a:t>Santa Monica’s workforce who became homeless </a:t>
            </a:r>
          </a:p>
          <a:p>
            <a:pPr marL="0" lvl="0" indent="0">
              <a:buNone/>
            </a:pPr>
            <a:endParaRPr lang="en-US"/>
          </a:p>
          <a:p>
            <a:pPr lvl="0"/>
            <a:r>
              <a:rPr lang="en-US"/>
              <a:t>High Utilizers of Police and Fire Department services</a:t>
            </a:r>
          </a:p>
          <a:p>
            <a:pPr marL="0" indent="0">
              <a:buNone/>
            </a:pPr>
            <a:endParaRPr lang="en-US"/>
          </a:p>
        </p:txBody>
      </p:sp>
    </p:spTree>
    <p:extLst>
      <p:ext uri="{BB962C8B-B14F-4D97-AF65-F5344CB8AC3E}">
        <p14:creationId xmlns:p14="http://schemas.microsoft.com/office/powerpoint/2010/main" val="177632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448AA-6CF5-44D1-91B0-E03C7126D414}"/>
              </a:ext>
            </a:extLst>
          </p:cNvPr>
          <p:cNvSpPr>
            <a:spLocks noGrp="1"/>
          </p:cNvSpPr>
          <p:nvPr>
            <p:ph type="title"/>
          </p:nvPr>
        </p:nvSpPr>
        <p:spPr>
          <a:xfrm>
            <a:off x="761996" y="382385"/>
            <a:ext cx="10668004" cy="1113295"/>
          </a:xfrm>
        </p:spPr>
        <p:txBody>
          <a:bodyPr anchor="b">
            <a:normAutofit/>
          </a:bodyPr>
          <a:lstStyle/>
          <a:p>
            <a:pPr algn="ctr"/>
            <a:r>
              <a:rPr lang="en-US"/>
              <a:t>How we use the TRIAGE information</a:t>
            </a:r>
          </a:p>
        </p:txBody>
      </p:sp>
      <p:sp>
        <p:nvSpPr>
          <p:cNvPr id="1037" name="Content Placeholder 1029">
            <a:extLst>
              <a:ext uri="{FF2B5EF4-FFF2-40B4-BE49-F238E27FC236}">
                <a16:creationId xmlns:a16="http://schemas.microsoft.com/office/drawing/2014/main" id="{6C904EC9-2D0E-40F1-A244-B801732380FE}"/>
              </a:ext>
            </a:extLst>
          </p:cNvPr>
          <p:cNvSpPr>
            <a:spLocks noGrp="1"/>
          </p:cNvSpPr>
          <p:nvPr>
            <p:ph idx="1"/>
          </p:nvPr>
        </p:nvSpPr>
        <p:spPr>
          <a:xfrm>
            <a:off x="761996" y="1785257"/>
            <a:ext cx="10668004" cy="3440539"/>
          </a:xfrm>
        </p:spPr>
        <p:txBody>
          <a:bodyPr vert="horz" lIns="91440" tIns="45720" rIns="91440" bIns="45720" rtlCol="0" anchor="t">
            <a:normAutofit/>
          </a:bodyPr>
          <a:lstStyle/>
          <a:p>
            <a:r>
              <a:rPr lang="en-US" sz="2400" dirty="0"/>
              <a:t>Refer to appropriate services by determining</a:t>
            </a:r>
          </a:p>
          <a:p>
            <a:pPr lvl="1"/>
            <a:r>
              <a:rPr lang="en-US" sz="2200" dirty="0"/>
              <a:t>If SMPP city funded outreach / service providers</a:t>
            </a:r>
            <a:endParaRPr lang="en-US" sz="2200" dirty="0">
              <a:ea typeface="Calibri"/>
              <a:cs typeface="Calibri"/>
            </a:endParaRPr>
          </a:p>
          <a:p>
            <a:pPr lvl="1"/>
            <a:r>
              <a:rPr lang="en-US" sz="2200" dirty="0"/>
              <a:t>Not SMPP connected to other outreach / service providers</a:t>
            </a:r>
            <a:endParaRPr lang="en-US" sz="2200" dirty="0">
              <a:ea typeface="Calibri"/>
              <a:cs typeface="Calibri"/>
            </a:endParaRPr>
          </a:p>
          <a:p>
            <a:pPr lvl="1"/>
            <a:r>
              <a:rPr lang="en-US" sz="2200" dirty="0"/>
              <a:t>New to SM refer to WCC for family reunification</a:t>
            </a:r>
            <a:endParaRPr lang="en-US" sz="2200" dirty="0">
              <a:ea typeface="Calibri"/>
              <a:cs typeface="Calibri"/>
            </a:endParaRPr>
          </a:p>
          <a:p>
            <a:pPr lvl="1"/>
            <a:r>
              <a:rPr lang="en-US" sz="2200" dirty="0"/>
              <a:t>Veterans reconnected to VA</a:t>
            </a:r>
            <a:endParaRPr lang="en-US" sz="2200" dirty="0">
              <a:ea typeface="Calibri"/>
              <a:cs typeface="Calibri"/>
            </a:endParaRPr>
          </a:p>
          <a:p>
            <a:pPr lvl="1"/>
            <a:r>
              <a:rPr lang="en-US" sz="2200" dirty="0"/>
              <a:t>DMH evals and referrals to services for mentally ill</a:t>
            </a:r>
          </a:p>
          <a:p>
            <a:pPr lvl="1">
              <a:buFont typeface="Arial" panose="020B0502020104020203" pitchFamily="34" charset="0"/>
              <a:buChar char="•"/>
            </a:pPr>
            <a:r>
              <a:rPr lang="en-US" sz="2200" dirty="0"/>
              <a:t>Identify if High Utilizer of City resources (HUG LIST)</a:t>
            </a:r>
            <a:endParaRPr lang="en-US" sz="2200" dirty="0">
              <a:ea typeface="Calibri"/>
              <a:cs typeface="Calibri"/>
            </a:endParaRPr>
          </a:p>
        </p:txBody>
      </p:sp>
    </p:spTree>
    <p:extLst>
      <p:ext uri="{BB962C8B-B14F-4D97-AF65-F5344CB8AC3E}">
        <p14:creationId xmlns:p14="http://schemas.microsoft.com/office/powerpoint/2010/main" val="3803434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blipFill>
          <a:blip r:embed="rId2"/>
          <a:stretch/>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0E53EDA-3B94-4F6B-9E86-D3BB9EBB9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C74094-C8D2-4B29-A4AE-57276F4BB887}"/>
              </a:ext>
            </a:extLst>
          </p:cNvPr>
          <p:cNvSpPr>
            <a:spLocks noGrp="1"/>
          </p:cNvSpPr>
          <p:nvPr>
            <p:ph type="title"/>
          </p:nvPr>
        </p:nvSpPr>
        <p:spPr>
          <a:xfrm>
            <a:off x="685799" y="1150076"/>
            <a:ext cx="3473535" cy="4269776"/>
          </a:xfrm>
        </p:spPr>
        <p:txBody>
          <a:bodyPr>
            <a:normAutofit/>
          </a:bodyPr>
          <a:lstStyle/>
          <a:p>
            <a:pPr algn="r"/>
            <a:r>
              <a:rPr lang="en-US"/>
              <a:t>Social services</a:t>
            </a:r>
          </a:p>
        </p:txBody>
      </p:sp>
      <p:cxnSp>
        <p:nvCxnSpPr>
          <p:cNvPr id="11" name="Straight Connector 10">
            <a:extLst>
              <a:ext uri="{FF2B5EF4-FFF2-40B4-BE49-F238E27FC236}">
                <a16:creationId xmlns:a16="http://schemas.microsoft.com/office/drawing/2014/main" id="{30EFD79F-7790-479B-B7DB-BD0D8C101D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6923" y="1668780"/>
            <a:ext cx="0" cy="352044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FEADF465-96F0-4048-A69A-E73DD6000F99}"/>
              </a:ext>
            </a:extLst>
          </p:cNvPr>
          <p:cNvSpPr>
            <a:spLocks noGrp="1"/>
          </p:cNvSpPr>
          <p:nvPr>
            <p:ph idx="1"/>
          </p:nvPr>
        </p:nvSpPr>
        <p:spPr>
          <a:xfrm>
            <a:off x="4988658" y="1150076"/>
            <a:ext cx="6517543" cy="4557849"/>
          </a:xfrm>
        </p:spPr>
        <p:txBody>
          <a:bodyPr vert="horz" lIns="91440" tIns="45720" rIns="91440" bIns="45720" rtlCol="0" anchor="ctr">
            <a:noAutofit/>
          </a:bodyPr>
          <a:lstStyle/>
          <a:p>
            <a:pPr lvl="0">
              <a:lnSpc>
                <a:spcPct val="90000"/>
              </a:lnSpc>
            </a:pPr>
            <a:endParaRPr lang="en-US" sz="1500"/>
          </a:p>
          <a:p>
            <a:pPr>
              <a:lnSpc>
                <a:spcPct val="90000"/>
              </a:lnSpc>
            </a:pPr>
            <a:r>
              <a:rPr lang="en-US"/>
              <a:t>Family Reunification: The People Concern, West Coast Care, and Salvation Army</a:t>
            </a:r>
            <a:endParaRPr lang="en-US">
              <a:cs typeface="Calibri"/>
            </a:endParaRPr>
          </a:p>
          <a:p>
            <a:pPr>
              <a:lnSpc>
                <a:spcPct val="90000"/>
              </a:lnSpc>
            </a:pPr>
            <a:r>
              <a:rPr lang="en-US"/>
              <a:t>Basic Local Services: The People Concern (TPC), Step Up on Second St., The Salvation Army</a:t>
            </a:r>
            <a:endParaRPr lang="en-US">
              <a:cs typeface="Calibri"/>
            </a:endParaRPr>
          </a:p>
          <a:p>
            <a:pPr lvl="0">
              <a:lnSpc>
                <a:spcPct val="90000"/>
              </a:lnSpc>
            </a:pPr>
            <a:r>
              <a:rPr lang="en-US"/>
              <a:t>Regional Services: Saint Joseph’s Center – County resource, available to all homeless individuals in LA County</a:t>
            </a:r>
            <a:endParaRPr lang="en-US">
              <a:cs typeface="Calibri"/>
            </a:endParaRPr>
          </a:p>
          <a:p>
            <a:pPr lvl="0">
              <a:lnSpc>
                <a:spcPct val="90000"/>
              </a:lnSpc>
            </a:pPr>
            <a:r>
              <a:rPr lang="en-US"/>
              <a:t>Youth Services SPY – Safe Place for Youth in Venice</a:t>
            </a:r>
            <a:endParaRPr lang="en-US">
              <a:cs typeface="Calibri"/>
            </a:endParaRPr>
          </a:p>
          <a:p>
            <a:pPr>
              <a:lnSpc>
                <a:spcPct val="90000"/>
              </a:lnSpc>
            </a:pPr>
            <a:r>
              <a:rPr lang="en-US"/>
              <a:t>Mental Health: Dept. Mental Health, Exodus Recovery Urgent Care and Step Up on Second St. </a:t>
            </a:r>
            <a:endParaRPr lang="en-US">
              <a:cs typeface="Calibri"/>
            </a:endParaRPr>
          </a:p>
          <a:p>
            <a:pPr lvl="0">
              <a:lnSpc>
                <a:spcPct val="90000"/>
              </a:lnSpc>
            </a:pPr>
            <a:r>
              <a:rPr lang="en-US"/>
              <a:t>Substance Abuse Treatment: CLARE Matrix</a:t>
            </a:r>
            <a:endParaRPr lang="en-US">
              <a:cs typeface="Calibri"/>
            </a:endParaRPr>
          </a:p>
          <a:p>
            <a:pPr>
              <a:lnSpc>
                <a:spcPct val="90000"/>
              </a:lnSpc>
            </a:pPr>
            <a:r>
              <a:rPr lang="en-US"/>
              <a:t>Veterans:  Veterans Administration</a:t>
            </a:r>
            <a:endParaRPr lang="en-US">
              <a:cs typeface="Calibri"/>
            </a:endParaRPr>
          </a:p>
          <a:p>
            <a:pPr>
              <a:lnSpc>
                <a:spcPct val="90000"/>
              </a:lnSpc>
            </a:pPr>
            <a:r>
              <a:rPr lang="en-US"/>
              <a:t>Cash Aid:  DPSS Office at 11110 W. Pico Blvd., GR money, food stamps, etc.</a:t>
            </a:r>
            <a:endParaRPr lang="en-US">
              <a:cs typeface="Calibri"/>
            </a:endParaRPr>
          </a:p>
          <a:p>
            <a:pPr>
              <a:lnSpc>
                <a:spcPct val="90000"/>
              </a:lnSpc>
            </a:pPr>
            <a:r>
              <a:rPr lang="en-US"/>
              <a:t>Employment Services: Chrysalis </a:t>
            </a:r>
            <a:endParaRPr lang="en-US">
              <a:cs typeface="Calibri"/>
            </a:endParaRPr>
          </a:p>
        </p:txBody>
      </p:sp>
    </p:spTree>
    <p:extLst>
      <p:ext uri="{BB962C8B-B14F-4D97-AF65-F5344CB8AC3E}">
        <p14:creationId xmlns:p14="http://schemas.microsoft.com/office/powerpoint/2010/main" val="87629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0F8A7-783C-4670-A3F4-0A1DE6AD9366}"/>
              </a:ext>
            </a:extLst>
          </p:cNvPr>
          <p:cNvSpPr>
            <a:spLocks noGrp="1"/>
          </p:cNvSpPr>
          <p:nvPr>
            <p:ph type="title"/>
          </p:nvPr>
        </p:nvSpPr>
        <p:spPr>
          <a:xfrm>
            <a:off x="3825609" y="205648"/>
            <a:ext cx="6282266" cy="1456267"/>
          </a:xfrm>
        </p:spPr>
        <p:txBody>
          <a:bodyPr>
            <a:normAutofit/>
          </a:bodyPr>
          <a:lstStyle/>
          <a:p>
            <a:r>
              <a:rPr lang="en-US"/>
              <a:t>Street Outreach Teams</a:t>
            </a:r>
            <a:br>
              <a:rPr lang="en-US"/>
            </a:br>
            <a:r>
              <a:rPr lang="en-US"/>
              <a:t>Multidisciplinary teams </a:t>
            </a:r>
          </a:p>
        </p:txBody>
      </p:sp>
      <p:sp>
        <p:nvSpPr>
          <p:cNvPr id="24" name="Content Placeholder 2">
            <a:extLst>
              <a:ext uri="{FF2B5EF4-FFF2-40B4-BE49-F238E27FC236}">
                <a16:creationId xmlns:a16="http://schemas.microsoft.com/office/drawing/2014/main" id="{42721EC8-2F5F-4925-B60F-C89283BCD825}"/>
              </a:ext>
            </a:extLst>
          </p:cNvPr>
          <p:cNvSpPr>
            <a:spLocks noGrp="1"/>
          </p:cNvSpPr>
          <p:nvPr>
            <p:ph idx="1"/>
          </p:nvPr>
        </p:nvSpPr>
        <p:spPr>
          <a:xfrm>
            <a:off x="768428" y="1517778"/>
            <a:ext cx="6199640" cy="4824265"/>
          </a:xfrm>
        </p:spPr>
        <p:txBody>
          <a:bodyPr vert="horz" lIns="91440" tIns="45720" rIns="91440" bIns="45720" rtlCol="0" anchor="ctr">
            <a:noAutofit/>
          </a:bodyPr>
          <a:lstStyle/>
          <a:p>
            <a:pPr>
              <a:lnSpc>
                <a:spcPct val="90000"/>
              </a:lnSpc>
            </a:pPr>
            <a:r>
              <a:rPr lang="en-US" sz="1600" b="1"/>
              <a:t>C3 (County, City, Community)</a:t>
            </a:r>
            <a:endParaRPr lang="en-US" sz="1600" b="1">
              <a:cs typeface="Calibri"/>
            </a:endParaRPr>
          </a:p>
          <a:p>
            <a:pPr lvl="1">
              <a:lnSpc>
                <a:spcPct val="90000"/>
              </a:lnSpc>
            </a:pPr>
            <a:r>
              <a:rPr lang="en-US"/>
              <a:t>City funded team</a:t>
            </a:r>
            <a:endParaRPr lang="en-US">
              <a:cs typeface="Calibri"/>
            </a:endParaRPr>
          </a:p>
          <a:p>
            <a:pPr lvl="1">
              <a:lnSpc>
                <a:spcPct val="90000"/>
              </a:lnSpc>
            </a:pPr>
            <a:r>
              <a:rPr lang="en-US"/>
              <a:t>Citywide outreach as of 2023*</a:t>
            </a:r>
            <a:endParaRPr lang="en-US">
              <a:cs typeface="Calibri"/>
            </a:endParaRPr>
          </a:p>
          <a:p>
            <a:pPr>
              <a:lnSpc>
                <a:spcPct val="90000"/>
              </a:lnSpc>
            </a:pPr>
            <a:r>
              <a:rPr lang="en-US" sz="1600" b="1"/>
              <a:t>HMST (Homeless Multidisciplinary Street Team)</a:t>
            </a:r>
            <a:endParaRPr lang="en-US" sz="1600" b="1">
              <a:cs typeface="Calibri"/>
            </a:endParaRPr>
          </a:p>
          <a:p>
            <a:pPr lvl="1">
              <a:lnSpc>
                <a:spcPct val="90000"/>
              </a:lnSpc>
            </a:pPr>
            <a:r>
              <a:rPr lang="en-US"/>
              <a:t>Focus on top 25 highest utilizers of police &amp; fire services</a:t>
            </a:r>
            <a:endParaRPr lang="en-US">
              <a:cs typeface="Calibri"/>
            </a:endParaRPr>
          </a:p>
          <a:p>
            <a:pPr>
              <a:lnSpc>
                <a:spcPct val="90000"/>
              </a:lnSpc>
            </a:pPr>
            <a:r>
              <a:rPr lang="en-US" sz="1600" b="1"/>
              <a:t>St. Joseph Center</a:t>
            </a:r>
            <a:endParaRPr lang="en-US" sz="1600" b="1">
              <a:cs typeface="Calibri"/>
            </a:endParaRPr>
          </a:p>
          <a:p>
            <a:pPr lvl="1">
              <a:lnSpc>
                <a:spcPct val="90000"/>
              </a:lnSpc>
            </a:pPr>
            <a:r>
              <a:rPr lang="en-US"/>
              <a:t>Lead SPA 5 Agency</a:t>
            </a:r>
            <a:endParaRPr lang="en-US">
              <a:cs typeface="Calibri"/>
            </a:endParaRPr>
          </a:p>
          <a:p>
            <a:pPr lvl="1">
              <a:lnSpc>
                <a:spcPct val="90000"/>
              </a:lnSpc>
            </a:pPr>
            <a:r>
              <a:rPr lang="en-US"/>
              <a:t>Oversees E6 team </a:t>
            </a:r>
            <a:endParaRPr lang="en-US">
              <a:cs typeface="Calibri"/>
            </a:endParaRPr>
          </a:p>
          <a:p>
            <a:pPr>
              <a:lnSpc>
                <a:spcPct val="90000"/>
              </a:lnSpc>
              <a:buFont typeface="Arial" panose="020B0502020104020203" pitchFamily="34" charset="0"/>
              <a:buChar char="•"/>
            </a:pPr>
            <a:r>
              <a:rPr lang="en-US" sz="1600" b="1">
                <a:ea typeface="+mn-lt"/>
                <a:cs typeface="+mn-lt"/>
              </a:rPr>
              <a:t>Salvation Army</a:t>
            </a:r>
          </a:p>
          <a:p>
            <a:pPr lvl="1">
              <a:lnSpc>
                <a:spcPct val="90000"/>
              </a:lnSpc>
              <a:buClr>
                <a:srgbClr val="FFFFFF"/>
              </a:buClr>
              <a:buFont typeface="Arial" panose="020B0502020104020203" pitchFamily="34" charset="0"/>
            </a:pPr>
            <a:r>
              <a:rPr lang="en-US" sz="1400">
                <a:cs typeface="Calibri" panose="020F0502020204030204"/>
              </a:rPr>
              <a:t>City-wide outreach team connecting to alcohol/substance abuse treatment centers / VA assistance / short-term shelters</a:t>
            </a:r>
          </a:p>
          <a:p>
            <a:pPr lvl="1">
              <a:lnSpc>
                <a:spcPct val="90000"/>
              </a:lnSpc>
              <a:buClr>
                <a:srgbClr val="FFFFFF"/>
              </a:buClr>
              <a:buFont typeface="Arial" panose="020B0502020104020203" pitchFamily="34" charset="0"/>
            </a:pPr>
            <a:r>
              <a:rPr lang="en-US" sz="1400">
                <a:cs typeface="Calibri" panose="020F0502020204030204"/>
              </a:rPr>
              <a:t>Contract with SMPD*</a:t>
            </a:r>
          </a:p>
          <a:p>
            <a:pPr>
              <a:lnSpc>
                <a:spcPct val="90000"/>
              </a:lnSpc>
              <a:buClr>
                <a:srgbClr val="FFFFFF"/>
              </a:buClr>
              <a:buFont typeface="Arial" panose="020B0502020104020203" pitchFamily="34" charset="0"/>
            </a:pPr>
            <a:r>
              <a:rPr lang="en-US" sz="1600" b="1">
                <a:cs typeface="Calibri" panose="020F0502020204030204"/>
              </a:rPr>
              <a:t>Therapeutic Transport Van (DMH)</a:t>
            </a:r>
          </a:p>
          <a:p>
            <a:pPr lvl="1">
              <a:lnSpc>
                <a:spcPct val="90000"/>
              </a:lnSpc>
              <a:buClr>
                <a:srgbClr val="FFFFFF"/>
              </a:buClr>
              <a:buFont typeface="Arial" panose="020B0502020104020203" pitchFamily="34" charset="0"/>
            </a:pPr>
            <a:r>
              <a:rPr lang="en-US" sz="1400">
                <a:cs typeface="Calibri"/>
              </a:rPr>
              <a:t>Specialized team that can increase access &amp; quality of mental health services to underserved groups</a:t>
            </a:r>
          </a:p>
          <a:p>
            <a:pPr lvl="1">
              <a:lnSpc>
                <a:spcPct val="90000"/>
              </a:lnSpc>
              <a:buClr>
                <a:srgbClr val="FFFFFF"/>
              </a:buClr>
              <a:buFont typeface="Arial" panose="020B0502020104020203" pitchFamily="34" charset="0"/>
            </a:pPr>
            <a:r>
              <a:rPr lang="en-US" sz="1400">
                <a:cs typeface="Calibri"/>
              </a:rPr>
              <a:t>Subjects must be medically stable, cooperative, and non-combative</a:t>
            </a:r>
          </a:p>
          <a:p>
            <a:pPr lvl="1">
              <a:lnSpc>
                <a:spcPct val="90000"/>
              </a:lnSpc>
              <a:buClr>
                <a:prstClr val="white"/>
              </a:buClr>
            </a:pPr>
            <a:endParaRPr lang="en-US">
              <a:cs typeface="Calibri"/>
            </a:endParaRPr>
          </a:p>
          <a:p>
            <a:pPr marL="457200" lvl="1" indent="0">
              <a:lnSpc>
                <a:spcPct val="90000"/>
              </a:lnSpc>
              <a:buClr>
                <a:prstClr val="white"/>
              </a:buClr>
              <a:buNone/>
            </a:pPr>
            <a:endParaRPr lang="en-US" sz="1400">
              <a:cs typeface="Calibri"/>
            </a:endParaRPr>
          </a:p>
        </p:txBody>
      </p:sp>
      <p:pic>
        <p:nvPicPr>
          <p:cNvPr id="25" name="Graphic 6" descr="Park scene">
            <a:extLst>
              <a:ext uri="{FF2B5EF4-FFF2-40B4-BE49-F238E27FC236}">
                <a16:creationId xmlns:a16="http://schemas.microsoft.com/office/drawing/2014/main" id="{DBF9E93B-B20A-4378-BC1E-95BE136C513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0936" y="1668042"/>
            <a:ext cx="3445714" cy="3445714"/>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28638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D303DCB-306D-B0F5-4F0F-39898ED6F0C9}"/>
              </a:ext>
            </a:extLst>
          </p:cNvPr>
          <p:cNvSpPr txBox="1"/>
          <p:nvPr/>
        </p:nvSpPr>
        <p:spPr>
          <a:xfrm>
            <a:off x="1188858" y="554346"/>
            <a:ext cx="9750175" cy="6158609"/>
          </a:xfrm>
          <a:prstGeom prst="rect">
            <a:avLst/>
          </a:prstGeom>
          <a:noFill/>
        </p:spPr>
        <p:txBody>
          <a:bodyPr wrap="square" lIns="91440" tIns="45720" rIns="91440" bIns="45720" rtlCol="0" anchor="t">
            <a:spAutoFit/>
          </a:bodyPr>
          <a:lstStyle/>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Park Closure 4.55.120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r>
              <a:rPr lang="en-US" sz="2400">
                <a:effectLst>
                  <a:glow rad="38100">
                    <a:prstClr val="white">
                      <a:lumMod val="50000"/>
                      <a:lumOff val="50000"/>
                      <a:alpha val="20000"/>
                    </a:prstClr>
                  </a:glow>
                  <a:outerShdw blurRad="44450" dist="12700" dir="13860000" algn="tl" rotWithShape="0">
                    <a:srgbClr val="000000">
                      <a:alpha val="20000"/>
                    </a:srgbClr>
                  </a:outerShdw>
                </a:effectLst>
              </a:rPr>
              <a:t> - advisal not necessary but recommended</a:t>
            </a: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Civic Center Closure 4.08.094(a)SMMC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Posted Doorway 4.08.097(a)SMMC </a:t>
            </a:r>
            <a:r>
              <a:rPr lang="en-US" sz="2400">
                <a:effectLst>
                  <a:glow rad="38100">
                    <a:prstClr val="white">
                      <a:lumMod val="50000"/>
                      <a:lumOff val="50000"/>
                      <a:alpha val="20000"/>
                    </a:prstClr>
                  </a:glow>
                  <a:outerShdw blurRad="44450" dist="12700" dir="13860000" algn="tl" rotWithShape="0">
                    <a:srgbClr val="000000">
                      <a:alpha val="20000"/>
                    </a:srgbClr>
                  </a:outerShdw>
                </a:effectLst>
                <a:ea typeface="+mn-lt"/>
                <a:cs typeface="+mn-lt"/>
              </a:rPr>
              <a:t>- advisal not necessary but recommended</a:t>
            </a: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Destruction of park foliage 4.55.040 </a:t>
            </a:r>
            <a:r>
              <a:rPr lang="en-US" sz="2500">
                <a:effectLst>
                  <a:glow rad="38100">
                    <a:prstClr val="white">
                      <a:lumMod val="50000"/>
                      <a:lumOff val="50000"/>
                      <a:alpha val="20000"/>
                    </a:prstClr>
                  </a:glow>
                  <a:outerShdw blurRad="44450" dist="12700" dir="13860000" algn="tl" rotWithShape="0">
                    <a:srgbClr val="000000">
                      <a:alpha val="20000"/>
                    </a:srgbClr>
                  </a:outerShdw>
                </a:effectLst>
              </a:rPr>
              <a:t>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Tent in the Park 4.55.060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Tent on the Beach 4.55.240</a:t>
            </a:r>
            <a:r>
              <a:rPr lang="en-US" sz="2500">
                <a:effectLst>
                  <a:glow rad="38100">
                    <a:prstClr val="white">
                      <a:lumMod val="50000"/>
                      <a:lumOff val="50000"/>
                      <a:alpha val="20000"/>
                    </a:prstClr>
                  </a:glow>
                  <a:outerShdw blurRad="44450" dist="12700" dir="13860000" algn="tl" rotWithShape="0">
                    <a:srgbClr val="000000">
                      <a:alpha val="20000"/>
                    </a:srgbClr>
                  </a:outerShdw>
                </a:effectLst>
              </a:rPr>
              <a:t>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Loitering Under the Pier 3.36.100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Blocking park path, sidewalk, facility 4.55.050</a:t>
            </a:r>
            <a:r>
              <a:rPr lang="en-US" sz="2500">
                <a:effectLst>
                  <a:glow rad="38100">
                    <a:prstClr val="white">
                      <a:lumMod val="50000"/>
                      <a:lumOff val="50000"/>
                      <a:alpha val="20000"/>
                    </a:prstClr>
                  </a:glow>
                  <a:outerShdw blurRad="44450" dist="12700" dir="13860000" algn="tl" rotWithShape="0">
                    <a:srgbClr val="000000">
                      <a:alpha val="20000"/>
                    </a:srgbClr>
                  </a:outerShdw>
                </a:effectLst>
              </a:rPr>
              <a:t>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endParaRPr lang="en-US" sz="25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a:p>
            <a:pPr>
              <a:lnSpc>
                <a:spcPct val="90000"/>
              </a:lnSpc>
            </a:pPr>
            <a:endParaRPr lang="en-US" sz="2400">
              <a:effectLst>
                <a:glow rad="38100">
                  <a:prstClr val="white">
                    <a:lumMod val="50000"/>
                    <a:lumOff val="50000"/>
                    <a:alpha val="20000"/>
                  </a:prstClr>
                </a:glow>
                <a:outerShdw blurRad="44450" dist="12700" dir="13860000" algn="tl" rotWithShape="0">
                  <a:srgbClr val="000000">
                    <a:alpha val="20000"/>
                  </a:srgbClr>
                </a:outerShdw>
              </a:effectLst>
            </a:endParaRPr>
          </a:p>
          <a:p>
            <a:pPr marL="285750" indent="-285750">
              <a:lnSpc>
                <a:spcPct val="90000"/>
              </a:lnSpc>
              <a:buFont typeface="Arial" panose="020B0604020202020204" pitchFamily="34" charset="0"/>
              <a:buChar char="•"/>
            </a:pPr>
            <a:r>
              <a:rPr lang="en-US" sz="2400">
                <a:effectLst>
                  <a:glow rad="38100">
                    <a:prstClr val="white">
                      <a:lumMod val="50000"/>
                      <a:lumOff val="50000"/>
                      <a:alpha val="20000"/>
                    </a:prstClr>
                  </a:glow>
                  <a:outerShdw blurRad="44450" dist="12700" dir="13860000" algn="tl" rotWithShape="0">
                    <a:srgbClr val="000000">
                      <a:alpha val="20000"/>
                    </a:srgbClr>
                  </a:outerShdw>
                </a:effectLst>
              </a:rPr>
              <a:t>Obstruct a public sidewalk 3.12.360(c) </a:t>
            </a:r>
            <a:r>
              <a:rPr lang="en-US" sz="2100">
                <a:effectLst>
                  <a:glow rad="38100">
                    <a:prstClr val="white">
                      <a:lumMod val="50000"/>
                      <a:lumOff val="50000"/>
                      <a:alpha val="20000"/>
                    </a:prstClr>
                  </a:glow>
                  <a:outerShdw blurRad="44450" dist="12700" dir="13860000" algn="tl" rotWithShape="0">
                    <a:srgbClr val="000000">
                      <a:alpha val="20000"/>
                    </a:srgbClr>
                  </a:outerShdw>
                </a:effectLst>
              </a:rPr>
              <a:t>SMMC</a:t>
            </a:r>
            <a:r>
              <a:rPr lang="en-US" sz="2400">
                <a:effectLst>
                  <a:glow rad="38100">
                    <a:prstClr val="white">
                      <a:lumMod val="50000"/>
                      <a:lumOff val="50000"/>
                      <a:alpha val="20000"/>
                    </a:prstClr>
                  </a:glow>
                  <a:outerShdw blurRad="44450" dist="12700" dir="13860000" algn="tl" rotWithShape="0">
                    <a:srgbClr val="000000">
                      <a:alpha val="20000"/>
                    </a:srgbClr>
                  </a:outerShdw>
                </a:effectLst>
              </a:rPr>
              <a:t> </a:t>
            </a:r>
            <a:endParaRPr lang="en-US" sz="2400">
              <a:effectLst>
                <a:glow rad="38100">
                  <a:prstClr val="white">
                    <a:lumMod val="50000"/>
                    <a:lumOff val="50000"/>
                    <a:alpha val="20000"/>
                  </a:prstClr>
                </a:glow>
                <a:outerShdw blurRad="44450" dist="12700" dir="13860000" algn="tl" rotWithShape="0">
                  <a:srgbClr val="000000">
                    <a:alpha val="20000"/>
                  </a:srgbClr>
                </a:outerShdw>
              </a:effectLst>
              <a:cs typeface="Calibri"/>
            </a:endParaRPr>
          </a:p>
        </p:txBody>
      </p:sp>
    </p:spTree>
    <p:extLst>
      <p:ext uri="{BB962C8B-B14F-4D97-AF65-F5344CB8AC3E}">
        <p14:creationId xmlns:p14="http://schemas.microsoft.com/office/powerpoint/2010/main" val="27898922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041CFD-1CDC-4879-B60E-6C88091E4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D1FA8E5-53D7-BB50-E679-125753577711}"/>
              </a:ext>
            </a:extLst>
          </p:cNvPr>
          <p:cNvPicPr>
            <a:picLocks noChangeAspect="1"/>
          </p:cNvPicPr>
          <p:nvPr/>
        </p:nvPicPr>
        <p:blipFill rotWithShape="1">
          <a:blip r:embed="rId3">
            <a:alphaModFix amt="20000"/>
          </a:blip>
          <a:srcRect t="21875" b="21875"/>
          <a:stretch/>
        </p:blipFill>
        <p:spPr>
          <a:xfrm>
            <a:off x="20" y="10"/>
            <a:ext cx="12191980" cy="6857990"/>
          </a:xfrm>
          <a:prstGeom prst="rect">
            <a:avLst/>
          </a:prstGeom>
        </p:spPr>
      </p:pic>
      <p:pic>
        <p:nvPicPr>
          <p:cNvPr id="18" name="Picture 17">
            <a:extLst>
              <a:ext uri="{FF2B5EF4-FFF2-40B4-BE49-F238E27FC236}">
                <a16:creationId xmlns:a16="http://schemas.microsoft.com/office/drawing/2014/main" id="{DBA46762-9937-4CA8-A8D6-37938A741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3962399" y="1964267"/>
            <a:ext cx="7197726" cy="2421464"/>
          </a:xfrm>
        </p:spPr>
        <p:txBody>
          <a:bodyPr>
            <a:normAutofit/>
          </a:bodyPr>
          <a:lstStyle/>
          <a:p>
            <a:r>
              <a:rPr lang="en-US" i="1"/>
              <a:t>Common violations</a:t>
            </a:r>
            <a:endParaRPr lang="en-US" i="1">
              <a:cs typeface="Calibri Light"/>
            </a:endParaRPr>
          </a:p>
        </p:txBody>
      </p:sp>
    </p:spTree>
    <p:extLst>
      <p:ext uri="{BB962C8B-B14F-4D97-AF65-F5344CB8AC3E}">
        <p14:creationId xmlns:p14="http://schemas.microsoft.com/office/powerpoint/2010/main" val="36129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1812BD-B11C-3FD8-22B3-E6C1B5166EDF}"/>
              </a:ext>
            </a:extLst>
          </p:cNvPr>
          <p:cNvSpPr>
            <a:spLocks noGrp="1"/>
          </p:cNvSpPr>
          <p:nvPr>
            <p:ph type="body" idx="1"/>
          </p:nvPr>
        </p:nvSpPr>
        <p:spPr/>
        <p:txBody>
          <a:bodyPr vert="horz" lIns="91440" tIns="45720" rIns="91440" bIns="45720" rtlCol="0" anchor="t">
            <a:noAutofit/>
          </a:bodyPr>
          <a:lstStyle/>
          <a:p>
            <a:r>
              <a:rPr lang="en-US" sz="3600" b="1" i="1">
                <a:latin typeface="Calibri Light"/>
                <a:cs typeface="Calibri Light"/>
              </a:rPr>
              <a:t>Doorway Violations</a:t>
            </a:r>
            <a:endParaRPr lang="en-US" b="1"/>
          </a:p>
        </p:txBody>
      </p:sp>
      <p:pic>
        <p:nvPicPr>
          <p:cNvPr id="5" name="Picture 5" descr="IMG_2142.jpg">
            <a:extLst>
              <a:ext uri="{FF2B5EF4-FFF2-40B4-BE49-F238E27FC236}">
                <a16:creationId xmlns:a16="http://schemas.microsoft.com/office/drawing/2014/main" id="{405A483C-1FEF-297D-7010-62C31D5FEE06}"/>
              </a:ext>
            </a:extLst>
          </p:cNvPr>
          <p:cNvPicPr>
            <a:picLocks noChangeAspect="1"/>
          </p:cNvPicPr>
          <p:nvPr/>
        </p:nvPicPr>
        <p:blipFill>
          <a:blip r:embed="rId2"/>
          <a:stretch>
            <a:fillRect/>
          </a:stretch>
        </p:blipFill>
        <p:spPr>
          <a:xfrm>
            <a:off x="5858540" y="1221857"/>
            <a:ext cx="5560828" cy="4175051"/>
          </a:xfrm>
          <a:prstGeom prst="rect">
            <a:avLst/>
          </a:prstGeom>
        </p:spPr>
      </p:pic>
    </p:spTree>
    <p:extLst>
      <p:ext uri="{BB962C8B-B14F-4D97-AF65-F5344CB8AC3E}">
        <p14:creationId xmlns:p14="http://schemas.microsoft.com/office/powerpoint/2010/main" val="2518913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1709A45-C6F3-4CEE-AA0F-887FAC5CAE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74A862-3B7B-3412-DAF5-C2427B0EC6E8}"/>
              </a:ext>
            </a:extLst>
          </p:cNvPr>
          <p:cNvSpPr>
            <a:spLocks noGrp="1"/>
          </p:cNvSpPr>
          <p:nvPr>
            <p:ph type="title"/>
          </p:nvPr>
        </p:nvSpPr>
        <p:spPr>
          <a:xfrm>
            <a:off x="685801" y="533400"/>
            <a:ext cx="10820400" cy="1177092"/>
          </a:xfrm>
        </p:spPr>
        <p:txBody>
          <a:bodyPr anchor="b">
            <a:normAutofit/>
          </a:bodyPr>
          <a:lstStyle/>
          <a:p>
            <a:pPr algn="ctr"/>
            <a:r>
              <a:rPr lang="en-US" sz="4400" spc="200">
                <a:latin typeface="+mj-lt"/>
              </a:rPr>
              <a:t>Doorway violation</a:t>
            </a:r>
            <a:endParaRPr lang="en-US" sz="4400"/>
          </a:p>
        </p:txBody>
      </p:sp>
      <p:cxnSp>
        <p:nvCxnSpPr>
          <p:cNvPr id="10" name="Straight Connector 9">
            <a:extLst>
              <a:ext uri="{FF2B5EF4-FFF2-40B4-BE49-F238E27FC236}">
                <a16:creationId xmlns:a16="http://schemas.microsoft.com/office/drawing/2014/main" id="{26E963D7-0A73-484A-B8A2-DDBFEA123C2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45629" y="1850077"/>
            <a:ext cx="500743"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4E9DE5-52D8-991C-6073-3316B64E89E6}"/>
              </a:ext>
            </a:extLst>
          </p:cNvPr>
          <p:cNvSpPr>
            <a:spLocks noGrp="1"/>
          </p:cNvSpPr>
          <p:nvPr>
            <p:ph idx="1"/>
          </p:nvPr>
        </p:nvSpPr>
        <p:spPr>
          <a:xfrm>
            <a:off x="685801" y="2243892"/>
            <a:ext cx="10820400" cy="3547308"/>
          </a:xfrm>
        </p:spPr>
        <p:txBody>
          <a:bodyPr anchor="t">
            <a:normAutofit/>
          </a:bodyPr>
          <a:lstStyle/>
          <a:p>
            <a:pPr marL="0" indent="0">
              <a:lnSpc>
                <a:spcPct val="90000"/>
              </a:lnSpc>
              <a:buNone/>
            </a:pPr>
            <a:r>
              <a:rPr lang="en-US" sz="1400"/>
              <a:t>(1) “Downtown” the west side of Ocean Avenue, the north side of Wilshire Boulevard, the east side of Lincoln Boulevard, and the south side of Pico Boulevard. </a:t>
            </a:r>
          </a:p>
          <a:p>
            <a:pPr marL="0" indent="0">
              <a:lnSpc>
                <a:spcPct val="90000"/>
              </a:lnSpc>
              <a:buNone/>
            </a:pPr>
            <a:r>
              <a:rPr lang="en-US" sz="1400"/>
              <a:t>(2) “Main Street area” the west side of Neilsen Way, the north side of Pico Boulevard, the east side of Main Street from Pico Boulevard to Strand Street, the north side of Strand Street to Second Street, the east side of Second Street and the City’s southern border. </a:t>
            </a:r>
            <a:endParaRPr lang="en-US" sz="1400">
              <a:cs typeface="Calibri"/>
            </a:endParaRPr>
          </a:p>
          <a:p>
            <a:pPr marL="0" indent="0">
              <a:lnSpc>
                <a:spcPct val="90000"/>
              </a:lnSpc>
              <a:buNone/>
            </a:pPr>
            <a:r>
              <a:rPr lang="en-US" sz="1400" b="1"/>
              <a:t>EXPANDED AREAS</a:t>
            </a:r>
            <a:endParaRPr lang="en-US" sz="1400" b="1">
              <a:cs typeface="Calibri"/>
            </a:endParaRPr>
          </a:p>
          <a:p>
            <a:pPr marL="0" indent="0">
              <a:lnSpc>
                <a:spcPct val="90000"/>
              </a:lnSpc>
              <a:buNone/>
            </a:pPr>
            <a:r>
              <a:rPr lang="en-US" sz="1400"/>
              <a:t>(3) </a:t>
            </a:r>
            <a:r>
              <a:rPr lang="en-US" sz="1400" b="1"/>
              <a:t>“Broadway”</a:t>
            </a:r>
            <a:r>
              <a:rPr lang="en-US" sz="1400"/>
              <a:t> the area bounded by the west side of Ocean Avenue and the City’s eastern border. </a:t>
            </a:r>
            <a:endParaRPr lang="en-US" sz="1400">
              <a:effectLst>
                <a:glow rad="38100">
                  <a:prstClr val="white">
                    <a:lumMod val="50000"/>
                    <a:lumOff val="50000"/>
                    <a:alpha val="20000"/>
                  </a:prstClr>
                </a:glow>
                <a:outerShdw blurRad="44450" dist="12700" dir="13860000" algn="tl" rotWithShape="0">
                  <a:srgbClr val="000000">
                    <a:alpha val="20000"/>
                  </a:srgbClr>
                </a:outerShdw>
              </a:effectLst>
            </a:endParaRPr>
          </a:p>
          <a:p>
            <a:pPr marL="0" indent="0">
              <a:lnSpc>
                <a:spcPct val="90000"/>
              </a:lnSpc>
              <a:buNone/>
            </a:pPr>
            <a:r>
              <a:rPr lang="en-US" sz="1400"/>
              <a:t>(4) </a:t>
            </a:r>
            <a:r>
              <a:rPr lang="en-US" sz="1400" b="1"/>
              <a:t>“Colorado Avenue”</a:t>
            </a:r>
            <a:r>
              <a:rPr lang="en-US" sz="1400"/>
              <a:t> the area bounded by the west side of Ocean Avenue and the City’s eastern border. </a:t>
            </a:r>
            <a:endParaRPr lang="en-US" sz="1400">
              <a:cs typeface="Calibri"/>
            </a:endParaRPr>
          </a:p>
          <a:p>
            <a:pPr marL="0" indent="0">
              <a:lnSpc>
                <a:spcPct val="90000"/>
              </a:lnSpc>
              <a:buNone/>
            </a:pPr>
            <a:r>
              <a:rPr lang="en-US" sz="1400"/>
              <a:t>(5) </a:t>
            </a:r>
            <a:r>
              <a:rPr lang="en-US" sz="1400" b="1"/>
              <a:t>“Lincoln Boulevard”</a:t>
            </a:r>
            <a:r>
              <a:rPr lang="en-US" sz="1400"/>
              <a:t> the area bounded by the north side of Wilshire Blvd. and the City’s southern border.</a:t>
            </a:r>
            <a:endParaRPr lang="en-US" sz="1400">
              <a:cs typeface="Calibri"/>
            </a:endParaRPr>
          </a:p>
          <a:p>
            <a:pPr marL="0" indent="0">
              <a:lnSpc>
                <a:spcPct val="90000"/>
              </a:lnSpc>
              <a:buNone/>
            </a:pPr>
            <a:r>
              <a:rPr lang="en-US" sz="1400"/>
              <a:t>(6) </a:t>
            </a:r>
            <a:r>
              <a:rPr lang="en-US" sz="1400" b="1"/>
              <a:t>“Pico Boulevard”</a:t>
            </a:r>
            <a:r>
              <a:rPr lang="en-US" sz="1400"/>
              <a:t> the area bounded by the west side of Ocean Avenue and the City’s eastern border. </a:t>
            </a:r>
            <a:endParaRPr lang="en-US" sz="1400">
              <a:effectLst>
                <a:glow rad="38100">
                  <a:prstClr val="white">
                    <a:lumMod val="50000"/>
                    <a:lumOff val="50000"/>
                    <a:alpha val="20000"/>
                  </a:prstClr>
                </a:glow>
                <a:outerShdw blurRad="44450" dist="12700" dir="13860000" algn="tl" rotWithShape="0">
                  <a:srgbClr val="000000">
                    <a:alpha val="20000"/>
                  </a:srgbClr>
                </a:outerShdw>
              </a:effectLst>
            </a:endParaRPr>
          </a:p>
          <a:p>
            <a:pPr marL="0" indent="0">
              <a:lnSpc>
                <a:spcPct val="90000"/>
              </a:lnSpc>
              <a:buNone/>
            </a:pPr>
            <a:r>
              <a:rPr lang="en-US" sz="1400"/>
              <a:t>(7) </a:t>
            </a:r>
            <a:r>
              <a:rPr lang="en-US" sz="1400" b="1"/>
              <a:t>“Santa Monica Boulevard”</a:t>
            </a:r>
            <a:r>
              <a:rPr lang="en-US" sz="1400"/>
              <a:t> the area bounded by the west side of Ocean Avenue and the City’s eastern border. </a:t>
            </a:r>
            <a:endParaRPr lang="en-US" sz="1400">
              <a:cs typeface="Calibri"/>
            </a:endParaRPr>
          </a:p>
          <a:p>
            <a:pPr marL="0" indent="0">
              <a:lnSpc>
                <a:spcPct val="90000"/>
              </a:lnSpc>
              <a:buNone/>
            </a:pPr>
            <a:r>
              <a:rPr lang="en-US" sz="1400"/>
              <a:t>(8) </a:t>
            </a:r>
            <a:r>
              <a:rPr lang="en-US" sz="1400" b="1"/>
              <a:t>“Wilshire Boulevard”</a:t>
            </a:r>
            <a:r>
              <a:rPr lang="en-US" sz="1400"/>
              <a:t> the area bounded by the west side of Ocean Avenue to the City’s eastern border. </a:t>
            </a:r>
            <a:endParaRPr lang="en-US" sz="1400">
              <a:cs typeface="Calibri"/>
            </a:endParaRPr>
          </a:p>
          <a:p>
            <a:pPr>
              <a:lnSpc>
                <a:spcPct val="90000"/>
              </a:lnSpc>
            </a:pPr>
            <a:endParaRPr lang="en-US" sz="1400"/>
          </a:p>
        </p:txBody>
      </p:sp>
    </p:spTree>
    <p:extLst>
      <p:ext uri="{BB962C8B-B14F-4D97-AF65-F5344CB8AC3E}">
        <p14:creationId xmlns:p14="http://schemas.microsoft.com/office/powerpoint/2010/main" val="3952764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4A862-3B7B-3412-DAF5-C2427B0EC6E8}"/>
              </a:ext>
            </a:extLst>
          </p:cNvPr>
          <p:cNvSpPr>
            <a:spLocks noGrp="1"/>
          </p:cNvSpPr>
          <p:nvPr>
            <p:ph type="title"/>
          </p:nvPr>
        </p:nvSpPr>
        <p:spPr>
          <a:xfrm>
            <a:off x="7865806" y="643463"/>
            <a:ext cx="3706762" cy="1608124"/>
          </a:xfrm>
        </p:spPr>
        <p:txBody>
          <a:bodyPr>
            <a:normAutofit/>
          </a:bodyPr>
          <a:lstStyle/>
          <a:p>
            <a:endParaRPr lang="en-US" spc="200">
              <a:cs typeface="Calibri Light"/>
            </a:endParaRPr>
          </a:p>
        </p:txBody>
      </p:sp>
      <p:pic>
        <p:nvPicPr>
          <p:cNvPr id="4" name="Picture 4">
            <a:extLst>
              <a:ext uri="{FF2B5EF4-FFF2-40B4-BE49-F238E27FC236}">
                <a16:creationId xmlns:a16="http://schemas.microsoft.com/office/drawing/2014/main" id="{7216915C-A695-5C56-0F31-A4FEFBEB9E1A}"/>
              </a:ext>
            </a:extLst>
          </p:cNvPr>
          <p:cNvPicPr>
            <a:picLocks noChangeAspect="1"/>
          </p:cNvPicPr>
          <p:nvPr/>
        </p:nvPicPr>
        <p:blipFill>
          <a:blip r:embed="rId3"/>
          <a:stretch>
            <a:fillRect/>
          </a:stretch>
        </p:blipFill>
        <p:spPr>
          <a:xfrm>
            <a:off x="2306854" y="885172"/>
            <a:ext cx="7845731" cy="5096937"/>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
        <p:nvSpPr>
          <p:cNvPr id="13" name="Content Placeholder 7">
            <a:extLst>
              <a:ext uri="{FF2B5EF4-FFF2-40B4-BE49-F238E27FC236}">
                <a16:creationId xmlns:a16="http://schemas.microsoft.com/office/drawing/2014/main" id="{A6FE257E-037C-1CA5-E6E4-9EF0099959CA}"/>
              </a:ext>
            </a:extLst>
          </p:cNvPr>
          <p:cNvSpPr>
            <a:spLocks noGrp="1"/>
          </p:cNvSpPr>
          <p:nvPr>
            <p:ph idx="1"/>
          </p:nvPr>
        </p:nvSpPr>
        <p:spPr>
          <a:xfrm>
            <a:off x="7865806" y="2251587"/>
            <a:ext cx="3706762" cy="3972232"/>
          </a:xfrm>
        </p:spPr>
        <p:txBody>
          <a:bodyPr>
            <a:normAutofit/>
          </a:bodyPr>
          <a:lstStyle/>
          <a:p>
            <a:endParaRPr lang="en-US"/>
          </a:p>
        </p:txBody>
      </p:sp>
    </p:spTree>
    <p:extLst>
      <p:ext uri="{BB962C8B-B14F-4D97-AF65-F5344CB8AC3E}">
        <p14:creationId xmlns:p14="http://schemas.microsoft.com/office/powerpoint/2010/main" val="1531342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94AEE-B95D-403F-AA19-67FABC5A753D}"/>
              </a:ext>
            </a:extLst>
          </p:cNvPr>
          <p:cNvSpPr>
            <a:spLocks noGrp="1"/>
          </p:cNvSpPr>
          <p:nvPr>
            <p:ph type="title"/>
          </p:nvPr>
        </p:nvSpPr>
        <p:spPr>
          <a:xfrm>
            <a:off x="4545415" y="612756"/>
            <a:ext cx="3251795" cy="679133"/>
          </a:xfrm>
        </p:spPr>
        <p:txBody>
          <a:bodyPr anchor="b">
            <a:normAutofit/>
          </a:bodyPr>
          <a:lstStyle/>
          <a:p>
            <a:pPr algn="ctr"/>
            <a:r>
              <a:rPr lang="en-US"/>
              <a:t> mission</a:t>
            </a:r>
          </a:p>
        </p:txBody>
      </p:sp>
      <p:sp>
        <p:nvSpPr>
          <p:cNvPr id="7" name="Content Placeholder 2">
            <a:extLst>
              <a:ext uri="{FF2B5EF4-FFF2-40B4-BE49-F238E27FC236}">
                <a16:creationId xmlns:a16="http://schemas.microsoft.com/office/drawing/2014/main" id="{BCA11364-547B-463D-8C66-461556F06B42}"/>
              </a:ext>
            </a:extLst>
          </p:cNvPr>
          <p:cNvSpPr>
            <a:spLocks noGrp="1"/>
          </p:cNvSpPr>
          <p:nvPr>
            <p:ph idx="1"/>
          </p:nvPr>
        </p:nvSpPr>
        <p:spPr>
          <a:xfrm>
            <a:off x="535211" y="1283160"/>
            <a:ext cx="10985503" cy="4293252"/>
          </a:xfrm>
        </p:spPr>
        <p:txBody>
          <a:bodyPr vert="horz" lIns="91440" tIns="45720" rIns="91440" bIns="45720" rtlCol="0" anchor="t">
            <a:normAutofit fontScale="92500"/>
          </a:bodyPr>
          <a:lstStyle/>
          <a:p>
            <a:pPr>
              <a:buNone/>
            </a:pPr>
            <a:r>
              <a:rPr lang="en-US" sz="1700" b="1" dirty="0">
                <a:cs typeface="Calibri" panose="020F0502020204030204"/>
              </a:rPr>
              <a:t>-</a:t>
            </a:r>
            <a:endParaRPr lang="en-US" dirty="0"/>
          </a:p>
          <a:p>
            <a:pPr>
              <a:buNone/>
            </a:pPr>
            <a:r>
              <a:rPr lang="en-US" sz="2400" dirty="0">
                <a:cs typeface="Calibri" panose="020F0502020204030204"/>
              </a:rPr>
              <a:t>Santa Monica Police Department Homeless Liaison Program </a:t>
            </a:r>
            <a:r>
              <a:rPr lang="en-US" sz="2400" b="1" dirty="0">
                <a:cs typeface="Calibri" panose="020F0502020204030204"/>
              </a:rPr>
              <a:t>– “The HLP Team”</a:t>
            </a:r>
            <a:endParaRPr lang="en-US" dirty="0"/>
          </a:p>
          <a:p>
            <a:pPr>
              <a:buNone/>
            </a:pPr>
            <a:r>
              <a:rPr lang="en-US" sz="2400" b="1" dirty="0">
                <a:cs typeface="Calibri" panose="020F0502020204030204"/>
              </a:rPr>
              <a:t>  -HLP </a:t>
            </a:r>
            <a:r>
              <a:rPr lang="en-US" sz="2400" dirty="0">
                <a:cs typeface="Calibri" panose="020F0502020204030204"/>
              </a:rPr>
              <a:t>has been around for </a:t>
            </a:r>
            <a:r>
              <a:rPr lang="en-US" sz="2400" b="1" dirty="0">
                <a:cs typeface="Calibri" panose="020F0502020204030204"/>
              </a:rPr>
              <a:t>20+ years</a:t>
            </a:r>
            <a:endParaRPr lang="en-US" dirty="0"/>
          </a:p>
          <a:p>
            <a:pPr>
              <a:buNone/>
            </a:pPr>
            <a:r>
              <a:rPr lang="en-US" sz="2400" b="1" dirty="0">
                <a:cs typeface="Calibri" panose="020F0502020204030204"/>
              </a:rPr>
              <a:t>HLP Team </a:t>
            </a:r>
            <a:r>
              <a:rPr lang="en-US" sz="2400" dirty="0">
                <a:cs typeface="Calibri" panose="020F0502020204030204"/>
              </a:rPr>
              <a:t>comprised</a:t>
            </a:r>
            <a:r>
              <a:rPr lang="en-US" sz="3200" dirty="0">
                <a:cs typeface="Calibri" panose="020F0502020204030204"/>
              </a:rPr>
              <a:t> </a:t>
            </a:r>
            <a:r>
              <a:rPr lang="en-US" sz="2400" dirty="0">
                <a:cs typeface="Calibri" panose="020F0502020204030204"/>
              </a:rPr>
              <a:t>of 1 Sergeant, 8 Officers, and 1 DMH clinician</a:t>
            </a:r>
            <a:endParaRPr lang="en-US" dirty="0"/>
          </a:p>
          <a:p>
            <a:pPr>
              <a:buNone/>
            </a:pPr>
            <a:r>
              <a:rPr lang="en-US" b="1" dirty="0">
                <a:cs typeface="Calibri" panose="020F0502020204030204"/>
              </a:rPr>
              <a:t>  -</a:t>
            </a:r>
            <a:r>
              <a:rPr lang="en-US" sz="2000" b="1" dirty="0">
                <a:cs typeface="Calibri" panose="020F0502020204030204"/>
              </a:rPr>
              <a:t>Address </a:t>
            </a:r>
            <a:r>
              <a:rPr lang="en-US" sz="2000" dirty="0">
                <a:cs typeface="Calibri" panose="020F0502020204030204"/>
              </a:rPr>
              <a:t>chronic and problematic high utilizers (police and fire services) and hot spots throughout the city.</a:t>
            </a:r>
            <a:endParaRPr lang="en-US" dirty="0"/>
          </a:p>
          <a:p>
            <a:pPr>
              <a:buNone/>
            </a:pPr>
            <a:r>
              <a:rPr lang="en-US" sz="1900" dirty="0">
                <a:cs typeface="Calibri" panose="020F0502020204030204"/>
              </a:rPr>
              <a:t>  -</a:t>
            </a:r>
            <a:r>
              <a:rPr lang="en-US" sz="2000" b="1" dirty="0">
                <a:cs typeface="Calibri" panose="020F0502020204030204"/>
              </a:rPr>
              <a:t>Utilize </a:t>
            </a:r>
            <a:r>
              <a:rPr lang="en-US" sz="2000" dirty="0">
                <a:cs typeface="Calibri" panose="020F0502020204030204"/>
              </a:rPr>
              <a:t>the tools available</a:t>
            </a:r>
            <a:r>
              <a:rPr lang="en-US" sz="2000" b="1" dirty="0">
                <a:cs typeface="Calibri" panose="020F0502020204030204"/>
              </a:rPr>
              <a:t> </a:t>
            </a:r>
            <a:r>
              <a:rPr lang="en-US" sz="2000" dirty="0">
                <a:cs typeface="Calibri" panose="020F0502020204030204"/>
              </a:rPr>
              <a:t>(enforcement, DMH, homeless services, advocacy) to help those who are either unable or unwilling to accept help.</a:t>
            </a:r>
            <a:endParaRPr lang="en-US"/>
          </a:p>
          <a:p>
            <a:pPr>
              <a:buNone/>
            </a:pPr>
            <a:r>
              <a:rPr lang="en-US" sz="1900" b="1" dirty="0">
                <a:cs typeface="Calibri" panose="020F0502020204030204"/>
              </a:rPr>
              <a:t>-</a:t>
            </a:r>
            <a:r>
              <a:rPr lang="en-US" sz="2400" b="1" dirty="0">
                <a:cs typeface="Calibri" panose="020F0502020204030204"/>
              </a:rPr>
              <a:t>Collaborative Approach</a:t>
            </a:r>
            <a:r>
              <a:rPr lang="en-US" sz="1900" dirty="0">
                <a:cs typeface="Calibri" panose="020F0502020204030204"/>
              </a:rPr>
              <a:t>: City Attorney’s office / Health &amp; Human Services / DMH / Local outreach teams and various service providers</a:t>
            </a:r>
            <a:endParaRPr lang="en-US" dirty="0"/>
          </a:p>
          <a:p>
            <a:pPr>
              <a:buNone/>
            </a:pPr>
            <a:r>
              <a:rPr lang="en-US" sz="1900" b="1" dirty="0">
                <a:cs typeface="Calibri" panose="020F0502020204030204"/>
              </a:rPr>
              <a:t>  *</a:t>
            </a:r>
            <a:r>
              <a:rPr lang="en-US" sz="2400" dirty="0">
                <a:cs typeface="Calibri" panose="020F0502020204030204"/>
              </a:rPr>
              <a:t>Goal for the team </a:t>
            </a:r>
            <a:r>
              <a:rPr lang="en-US" sz="2400" dirty="0">
                <a:latin typeface="Wingdings"/>
                <a:cs typeface="Calibri" panose="020F0502020204030204"/>
                <a:sym typeface="Wingdings"/>
              </a:rPr>
              <a:t>à</a:t>
            </a:r>
            <a:r>
              <a:rPr lang="en-US" sz="2400" dirty="0">
                <a:cs typeface="Calibri" panose="020F0502020204030204"/>
              </a:rPr>
              <a:t> </a:t>
            </a:r>
            <a:r>
              <a:rPr lang="en-US" sz="2400" b="1" dirty="0">
                <a:cs typeface="Calibri" panose="020F0502020204030204"/>
              </a:rPr>
              <a:t>Mitigate </a:t>
            </a:r>
            <a:r>
              <a:rPr lang="en-US" sz="2400" dirty="0">
                <a:cs typeface="Calibri" panose="020F0502020204030204"/>
              </a:rPr>
              <a:t>the impact homelessness has on our city. </a:t>
            </a:r>
            <a:endParaRPr lang="en-US" dirty="0"/>
          </a:p>
          <a:p>
            <a:pPr marL="0" indent="0">
              <a:buNone/>
            </a:pPr>
            <a:endParaRPr lang="en-US" sz="1600">
              <a:ea typeface="Calibri" panose="020F0502020204030204"/>
              <a:cs typeface="Calibri" panose="020F0502020204030204"/>
            </a:endParaRPr>
          </a:p>
        </p:txBody>
      </p:sp>
      <p:sp>
        <p:nvSpPr>
          <p:cNvPr id="4" name="Footer Placeholder 3">
            <a:extLst>
              <a:ext uri="{FF2B5EF4-FFF2-40B4-BE49-F238E27FC236}">
                <a16:creationId xmlns:a16="http://schemas.microsoft.com/office/drawing/2014/main" id="{B346DAD0-F9BF-42D9-A155-F625404AD9F0}"/>
              </a:ext>
            </a:extLst>
          </p:cNvPr>
          <p:cNvSpPr>
            <a:spLocks noGrp="1"/>
          </p:cNvSpPr>
          <p:nvPr>
            <p:ph type="ftr" sz="quarter" idx="11"/>
          </p:nvPr>
        </p:nvSpPr>
        <p:spPr/>
        <p:txBody>
          <a:bodyPr/>
          <a:lstStyle/>
          <a:p>
            <a:pPr algn="l"/>
            <a:endParaRPr lang="en-US">
              <a:cs typeface="Calibri"/>
            </a:endParaRPr>
          </a:p>
        </p:txBody>
      </p:sp>
    </p:spTree>
    <p:extLst>
      <p:ext uri="{BB962C8B-B14F-4D97-AF65-F5344CB8AC3E}">
        <p14:creationId xmlns:p14="http://schemas.microsoft.com/office/powerpoint/2010/main" val="840206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BE9D87D-FEDF-4EA3-A296-3C7A8C9D7FD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4F3CCC4B-06EA-59D2-375A-3D60A15848D2}"/>
              </a:ext>
            </a:extLst>
          </p:cNvPr>
          <p:cNvSpPr>
            <a:spLocks noGrp="1"/>
          </p:cNvSpPr>
          <p:nvPr>
            <p:ph type="title"/>
          </p:nvPr>
        </p:nvSpPr>
        <p:spPr>
          <a:xfrm>
            <a:off x="685801" y="1358900"/>
            <a:ext cx="3771899" cy="1651000"/>
          </a:xfrm>
        </p:spPr>
        <p:txBody>
          <a:bodyPr vert="horz" lIns="91440" tIns="45720" rIns="91440" bIns="45720" rtlCol="0" anchor="b">
            <a:normAutofit/>
          </a:bodyPr>
          <a:lstStyle/>
          <a:p>
            <a:endParaRPr lang="en-US" sz="2400"/>
          </a:p>
        </p:txBody>
      </p:sp>
      <p:sp>
        <p:nvSpPr>
          <p:cNvPr id="8" name="Content Placeholder 7">
            <a:extLst>
              <a:ext uri="{FF2B5EF4-FFF2-40B4-BE49-F238E27FC236}">
                <a16:creationId xmlns:a16="http://schemas.microsoft.com/office/drawing/2014/main" id="{5D3D44C5-620D-701A-C307-40DD4ECE3649}"/>
              </a:ext>
            </a:extLst>
          </p:cNvPr>
          <p:cNvSpPr>
            <a:spLocks noGrp="1"/>
          </p:cNvSpPr>
          <p:nvPr>
            <p:ph sz="half" idx="2"/>
          </p:nvPr>
        </p:nvSpPr>
        <p:spPr>
          <a:xfrm>
            <a:off x="685801" y="3009900"/>
            <a:ext cx="3771899" cy="2781300"/>
          </a:xfrm>
        </p:spPr>
        <p:txBody>
          <a:bodyPr vert="horz" lIns="91440" tIns="45720" rIns="91440" bIns="45720" rtlCol="0" anchor="t">
            <a:normAutofit/>
          </a:bodyPr>
          <a:lstStyle/>
          <a:p>
            <a:endParaRPr lang="en-US" sz="1600"/>
          </a:p>
        </p:txBody>
      </p:sp>
      <p:pic>
        <p:nvPicPr>
          <p:cNvPr id="9" name="Picture 9">
            <a:extLst>
              <a:ext uri="{FF2B5EF4-FFF2-40B4-BE49-F238E27FC236}">
                <a16:creationId xmlns:a16="http://schemas.microsoft.com/office/drawing/2014/main" id="{CE4CEBA2-F209-E579-7615-13A6A1D8A0DD}"/>
              </a:ext>
            </a:extLst>
          </p:cNvPr>
          <p:cNvPicPr>
            <a:picLocks noGrp="1" noChangeAspect="1"/>
          </p:cNvPicPr>
          <p:nvPr>
            <p:ph sz="half" idx="1"/>
          </p:nvPr>
        </p:nvPicPr>
        <p:blipFill>
          <a:blip r:embed="rId4"/>
          <a:stretch>
            <a:fillRect/>
          </a:stretch>
        </p:blipFill>
        <p:spPr>
          <a:xfrm>
            <a:off x="2190285" y="349083"/>
            <a:ext cx="7827771" cy="6079378"/>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41264171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41975-F6A0-40DC-ABDB-231C8D4C52FA}"/>
              </a:ext>
            </a:extLst>
          </p:cNvPr>
          <p:cNvSpPr>
            <a:spLocks noGrp="1"/>
          </p:cNvSpPr>
          <p:nvPr>
            <p:ph type="title"/>
          </p:nvPr>
        </p:nvSpPr>
        <p:spPr>
          <a:xfrm>
            <a:off x="685801" y="609600"/>
            <a:ext cx="10131425" cy="1456267"/>
          </a:xfrm>
        </p:spPr>
        <p:txBody>
          <a:bodyPr>
            <a:normAutofit/>
          </a:bodyPr>
          <a:lstStyle/>
          <a:p>
            <a:pPr algn="ctr"/>
            <a:r>
              <a:rPr lang="en-US" sz="4400"/>
              <a:t>Trespassing / stay away orders</a:t>
            </a:r>
            <a:endParaRPr lang="en-US"/>
          </a:p>
        </p:txBody>
      </p:sp>
      <p:graphicFrame>
        <p:nvGraphicFramePr>
          <p:cNvPr id="17" name="Content Placeholder 2">
            <a:extLst>
              <a:ext uri="{FF2B5EF4-FFF2-40B4-BE49-F238E27FC236}">
                <a16:creationId xmlns:a16="http://schemas.microsoft.com/office/drawing/2014/main" id="{DB4B8EC6-722E-4283-9346-45816680365A}"/>
              </a:ext>
            </a:extLst>
          </p:cNvPr>
          <p:cNvGraphicFramePr>
            <a:graphicFrameLocks noGrp="1"/>
          </p:cNvGraphicFramePr>
          <p:nvPr>
            <p:ph idx="1"/>
            <p:extLst>
              <p:ext uri="{D42A27DB-BD31-4B8C-83A1-F6EECF244321}">
                <p14:modId xmlns:p14="http://schemas.microsoft.com/office/powerpoint/2010/main" val="115024446"/>
              </p:ext>
            </p:extLst>
          </p:nvPr>
        </p:nvGraphicFramePr>
        <p:xfrm>
          <a:off x="899532" y="2016107"/>
          <a:ext cx="10131425" cy="3384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716652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D8E9B-669C-4DBE-B8CD-2E29634B8D2E}"/>
              </a:ext>
            </a:extLst>
          </p:cNvPr>
          <p:cNvSpPr>
            <a:spLocks noGrp="1"/>
          </p:cNvSpPr>
          <p:nvPr>
            <p:ph type="title"/>
          </p:nvPr>
        </p:nvSpPr>
        <p:spPr/>
        <p:txBody>
          <a:bodyPr/>
          <a:lstStyle/>
          <a:p>
            <a:pPr algn="ctr"/>
            <a:r>
              <a:rPr lang="en-US"/>
              <a:t>Trespass arrest authorization FORM</a:t>
            </a:r>
          </a:p>
        </p:txBody>
      </p:sp>
      <p:sp>
        <p:nvSpPr>
          <p:cNvPr id="7" name="Footer Placeholder 6">
            <a:extLst>
              <a:ext uri="{FF2B5EF4-FFF2-40B4-BE49-F238E27FC236}">
                <a16:creationId xmlns:a16="http://schemas.microsoft.com/office/drawing/2014/main" id="{36F1CD0C-316F-4F00-B5AA-E3E5F0D2A312}"/>
              </a:ext>
            </a:extLst>
          </p:cNvPr>
          <p:cNvSpPr>
            <a:spLocks noGrp="1"/>
          </p:cNvSpPr>
          <p:nvPr>
            <p:ph type="ftr" sz="quarter" idx="11"/>
          </p:nvPr>
        </p:nvSpPr>
        <p:spPr/>
        <p:txBody>
          <a:bodyPr/>
          <a:lstStyle/>
          <a:p>
            <a:r>
              <a:rPr lang="en-US">
                <a:cs typeface="Calibri"/>
              </a:rPr>
              <a:t>https://www.santamonica.gov/process-explainers/trespass-arrest-authorization</a:t>
            </a:r>
            <a:endParaRPr lang="en-US"/>
          </a:p>
        </p:txBody>
      </p:sp>
      <p:pic>
        <p:nvPicPr>
          <p:cNvPr id="11" name="Content Placeholder 10">
            <a:extLst>
              <a:ext uri="{FF2B5EF4-FFF2-40B4-BE49-F238E27FC236}">
                <a16:creationId xmlns:a16="http://schemas.microsoft.com/office/drawing/2014/main" id="{8B2DAA13-196E-A79D-ADA3-E0AA0BB4231D}"/>
              </a:ext>
            </a:extLst>
          </p:cNvPr>
          <p:cNvPicPr>
            <a:picLocks noGrp="1" noChangeAspect="1"/>
          </p:cNvPicPr>
          <p:nvPr>
            <p:ph sz="half" idx="2"/>
          </p:nvPr>
        </p:nvPicPr>
        <p:blipFill rotWithShape="1">
          <a:blip r:embed="rId2"/>
          <a:srcRect l="23792" t="7591" r="25967" b="5280"/>
          <a:stretch/>
        </p:blipFill>
        <p:spPr>
          <a:xfrm>
            <a:off x="6091382" y="1716063"/>
            <a:ext cx="3885027" cy="3786355"/>
          </a:xfrm>
        </p:spPr>
      </p:pic>
      <p:pic>
        <p:nvPicPr>
          <p:cNvPr id="10" name="Content Placeholder 9">
            <a:extLst>
              <a:ext uri="{FF2B5EF4-FFF2-40B4-BE49-F238E27FC236}">
                <a16:creationId xmlns:a16="http://schemas.microsoft.com/office/drawing/2014/main" id="{BC1B5923-9261-9948-2022-C8040046CD20}"/>
              </a:ext>
            </a:extLst>
          </p:cNvPr>
          <p:cNvPicPr>
            <a:picLocks noGrp="1" noChangeAspect="1"/>
          </p:cNvPicPr>
          <p:nvPr>
            <p:ph sz="half" idx="1"/>
          </p:nvPr>
        </p:nvPicPr>
        <p:blipFill rotWithShape="1">
          <a:blip r:embed="rId3"/>
          <a:srcRect l="32406" t="10315" r="35885" b="15734"/>
          <a:stretch/>
        </p:blipFill>
        <p:spPr>
          <a:xfrm>
            <a:off x="2373049" y="1611395"/>
            <a:ext cx="3117669" cy="4124489"/>
          </a:xfrm>
        </p:spPr>
      </p:pic>
    </p:spTree>
    <p:extLst>
      <p:ext uri="{BB962C8B-B14F-4D97-AF65-F5344CB8AC3E}">
        <p14:creationId xmlns:p14="http://schemas.microsoft.com/office/powerpoint/2010/main" val="4160541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09979-C9A4-68ED-A2F4-7E57094EB492}"/>
              </a:ext>
            </a:extLst>
          </p:cNvPr>
          <p:cNvSpPr>
            <a:spLocks noGrp="1"/>
          </p:cNvSpPr>
          <p:nvPr>
            <p:ph type="title"/>
          </p:nvPr>
        </p:nvSpPr>
        <p:spPr/>
        <p:txBody>
          <a:bodyPr/>
          <a:lstStyle/>
          <a:p>
            <a:r>
              <a:rPr lang="en-US">
                <a:cs typeface="Calibri Light"/>
              </a:rPr>
              <a:t>PUBLIC CAMPING  - CASE LAW</a:t>
            </a:r>
            <a:endParaRPr lang="en-US"/>
          </a:p>
        </p:txBody>
      </p:sp>
      <p:sp>
        <p:nvSpPr>
          <p:cNvPr id="3" name="Content Placeholder 2">
            <a:extLst>
              <a:ext uri="{FF2B5EF4-FFF2-40B4-BE49-F238E27FC236}">
                <a16:creationId xmlns:a16="http://schemas.microsoft.com/office/drawing/2014/main" id="{169C7546-C585-53D9-BC47-A5B9E8D59843}"/>
              </a:ext>
            </a:extLst>
          </p:cNvPr>
          <p:cNvSpPr>
            <a:spLocks noGrp="1"/>
          </p:cNvSpPr>
          <p:nvPr>
            <p:ph idx="1"/>
          </p:nvPr>
        </p:nvSpPr>
        <p:spPr/>
        <p:txBody>
          <a:bodyPr>
            <a:normAutofit fontScale="77500" lnSpcReduction="20000"/>
          </a:bodyPr>
          <a:lstStyle/>
          <a:p>
            <a:r>
              <a:rPr lang="en-US" sz="2800" b="1">
                <a:cs typeface="Calibri"/>
              </a:rPr>
              <a:t>Martin v. City of Boise (ID) (9</a:t>
            </a:r>
            <a:r>
              <a:rPr lang="en-US" sz="2800" b="1" baseline="30000">
                <a:cs typeface="Calibri"/>
              </a:rPr>
              <a:t>th</a:t>
            </a:r>
            <a:r>
              <a:rPr lang="en-US" sz="2800" b="1">
                <a:cs typeface="Calibri"/>
              </a:rPr>
              <a:t> Circuit)(2018)</a:t>
            </a:r>
            <a:endParaRPr lang="en-US">
              <a:cs typeface="Calibri"/>
            </a:endParaRPr>
          </a:p>
          <a:p>
            <a:pPr lvl="1">
              <a:buClr>
                <a:srgbClr val="FFFFFF"/>
              </a:buClr>
            </a:pPr>
            <a:r>
              <a:rPr lang="en-US" sz="2200">
                <a:cs typeface="Calibri"/>
              </a:rPr>
              <a:t>8</a:t>
            </a:r>
            <a:r>
              <a:rPr lang="en-US" sz="2200" baseline="30000">
                <a:cs typeface="Calibri"/>
              </a:rPr>
              <a:t>th</a:t>
            </a:r>
            <a:r>
              <a:rPr lang="en-US" sz="2200">
                <a:cs typeface="Calibri"/>
              </a:rPr>
              <a:t> Amendment violation to enforce camping ordinances without first being able to provide shelter for those experiencing homelessness </a:t>
            </a:r>
          </a:p>
          <a:p>
            <a:pPr>
              <a:buClr>
                <a:srgbClr val="FFFFFF"/>
              </a:buClr>
            </a:pPr>
            <a:r>
              <a:rPr lang="en-US" sz="2800" b="1">
                <a:cs typeface="Calibri"/>
              </a:rPr>
              <a:t>Johnson, et al. v. City of Grant’s Pass (OR) (9</a:t>
            </a:r>
            <a:r>
              <a:rPr lang="en-US" sz="2800" b="1" baseline="30000">
                <a:cs typeface="Calibri"/>
              </a:rPr>
              <a:t>th</a:t>
            </a:r>
            <a:r>
              <a:rPr lang="en-US" sz="2800" b="1">
                <a:cs typeface="Calibri"/>
              </a:rPr>
              <a:t> Circuit)(2022)</a:t>
            </a:r>
            <a:endParaRPr lang="en-US">
              <a:cs typeface="Calibri"/>
            </a:endParaRPr>
          </a:p>
          <a:p>
            <a:pPr lvl="1">
              <a:buClr>
                <a:srgbClr val="FFFFFF"/>
              </a:buClr>
            </a:pPr>
            <a:r>
              <a:rPr lang="en-US" sz="2200">
                <a:cs typeface="Calibri"/>
              </a:rPr>
              <a:t>Cannot criminalize having basic rudimentary items including a blanket or a bed roll</a:t>
            </a:r>
            <a:endParaRPr lang="en-US">
              <a:cs typeface="Calibri"/>
            </a:endParaRPr>
          </a:p>
          <a:p>
            <a:pPr lvl="1">
              <a:buClr>
                <a:srgbClr val="FFFFFF"/>
              </a:buClr>
            </a:pPr>
            <a:r>
              <a:rPr lang="en-US" sz="2000">
                <a:cs typeface="Calibri"/>
              </a:rPr>
              <a:t>Removed certain wording in the SM statute to comply with this ruling </a:t>
            </a:r>
          </a:p>
          <a:p>
            <a:pPr>
              <a:buClr>
                <a:srgbClr val="FFFFFF"/>
              </a:buClr>
            </a:pPr>
            <a:r>
              <a:rPr lang="en-US" sz="2800" b="1">
                <a:cs typeface="Calibri"/>
              </a:rPr>
              <a:t>2024 SCOTUS decision (Overturning Boise and Grant’s Pass)</a:t>
            </a:r>
            <a:endParaRPr lang="en-US">
              <a:cs typeface="Calibri"/>
            </a:endParaRPr>
          </a:p>
          <a:p>
            <a:pPr lvl="1">
              <a:buClr>
                <a:srgbClr val="FFFFFF"/>
              </a:buClr>
            </a:pPr>
            <a:r>
              <a:rPr lang="en-US" sz="2000">
                <a:cs typeface="Calibri"/>
              </a:rPr>
              <a:t>Several states and cities appealed Grants Pass to the Supreme Court.</a:t>
            </a:r>
          </a:p>
          <a:p>
            <a:pPr lvl="1">
              <a:buClr>
                <a:srgbClr val="FFFFFF"/>
              </a:buClr>
            </a:pPr>
            <a:r>
              <a:rPr lang="en-US" sz="2000">
                <a:cs typeface="Calibri"/>
              </a:rPr>
              <a:t>Not an 8</a:t>
            </a:r>
            <a:r>
              <a:rPr lang="en-US" sz="2000" baseline="30000">
                <a:cs typeface="Calibri"/>
              </a:rPr>
              <a:t>th</a:t>
            </a:r>
            <a:r>
              <a:rPr lang="en-US" sz="2000">
                <a:cs typeface="Calibri"/>
              </a:rPr>
              <a:t> amendment violation for a city to enforce an encampment ordinance. Reaffirmed the authority of local governments to regulate public spaces. Not required to provide shelter before enforcement*</a:t>
            </a:r>
          </a:p>
          <a:p>
            <a:pPr>
              <a:buClr>
                <a:srgbClr val="FFFFFF"/>
              </a:buClr>
            </a:pPr>
            <a:endParaRPr lang="en-US">
              <a:cs typeface="Calibri"/>
            </a:endParaRPr>
          </a:p>
        </p:txBody>
      </p:sp>
    </p:spTree>
    <p:extLst>
      <p:ext uri="{BB962C8B-B14F-4D97-AF65-F5344CB8AC3E}">
        <p14:creationId xmlns:p14="http://schemas.microsoft.com/office/powerpoint/2010/main" val="493205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629EE-8D43-5DF8-F997-7119E9FEF3D3}"/>
              </a:ext>
            </a:extLst>
          </p:cNvPr>
          <p:cNvSpPr>
            <a:spLocks noGrp="1"/>
          </p:cNvSpPr>
          <p:nvPr>
            <p:ph type="title"/>
          </p:nvPr>
        </p:nvSpPr>
        <p:spPr/>
        <p:txBody>
          <a:bodyPr/>
          <a:lstStyle/>
          <a:p>
            <a:r>
              <a:rPr lang="en-US">
                <a:cs typeface="Calibri Light"/>
              </a:rPr>
              <a:t>City Council decides to...</a:t>
            </a:r>
            <a:endParaRPr lang="en-US"/>
          </a:p>
        </p:txBody>
      </p:sp>
      <p:sp>
        <p:nvSpPr>
          <p:cNvPr id="3" name="Content Placeholder 2">
            <a:extLst>
              <a:ext uri="{FF2B5EF4-FFF2-40B4-BE49-F238E27FC236}">
                <a16:creationId xmlns:a16="http://schemas.microsoft.com/office/drawing/2014/main" id="{B8801126-432F-E286-2305-59D4AF20C9C7}"/>
              </a:ext>
            </a:extLst>
          </p:cNvPr>
          <p:cNvSpPr>
            <a:spLocks noGrp="1"/>
          </p:cNvSpPr>
          <p:nvPr>
            <p:ph idx="1"/>
          </p:nvPr>
        </p:nvSpPr>
        <p:spPr/>
        <p:txBody>
          <a:bodyPr>
            <a:normAutofit/>
          </a:bodyPr>
          <a:lstStyle/>
          <a:p>
            <a:pPr>
              <a:buClr>
                <a:srgbClr val="FFFFFF"/>
              </a:buClr>
            </a:pPr>
            <a:r>
              <a:rPr lang="en-US" sz="2800">
                <a:cs typeface="Calibri"/>
              </a:rPr>
              <a:t>After SCOTUS, the City Attorney was tasked with providing a legal opinion to the City Council. </a:t>
            </a:r>
            <a:endParaRPr lang="en-US">
              <a:cs typeface="Calibri" panose="020F0502020204030204"/>
            </a:endParaRPr>
          </a:p>
          <a:p>
            <a:pPr>
              <a:buClr>
                <a:srgbClr val="FFFFFF"/>
              </a:buClr>
            </a:pPr>
            <a:r>
              <a:rPr lang="en-US" sz="2800">
                <a:cs typeface="Calibri"/>
              </a:rPr>
              <a:t>CAO provided 3 options</a:t>
            </a:r>
            <a:endParaRPr lang="en-US">
              <a:cs typeface="Calibri"/>
            </a:endParaRPr>
          </a:p>
          <a:p>
            <a:pPr lvl="1">
              <a:buClr>
                <a:srgbClr val="FFFFFF"/>
              </a:buClr>
            </a:pPr>
            <a:r>
              <a:rPr lang="en-US" sz="2200">
                <a:cs typeface="Calibri"/>
              </a:rPr>
              <a:t>Do nothing / Pre-Grants Pass version / Do something new </a:t>
            </a:r>
            <a:endParaRPr lang="en-US">
              <a:cs typeface="Calibri"/>
            </a:endParaRPr>
          </a:p>
          <a:p>
            <a:pPr>
              <a:buClr>
                <a:srgbClr val="FFFFFF"/>
              </a:buClr>
            </a:pPr>
            <a:r>
              <a:rPr lang="en-US" sz="2800">
                <a:cs typeface="Calibri"/>
              </a:rPr>
              <a:t>City Council chose to change the encampment ordinance back to it’s Pre-Grants Pass version.</a:t>
            </a:r>
            <a:endParaRPr lang="en-US">
              <a:cs typeface="Calibri"/>
            </a:endParaRPr>
          </a:p>
          <a:p>
            <a:pPr>
              <a:buClr>
                <a:srgbClr val="FFFFFF"/>
              </a:buClr>
            </a:pPr>
            <a:r>
              <a:rPr lang="en-US" sz="2800">
                <a:cs typeface="Calibri"/>
              </a:rPr>
              <a:t>Changes were effective October 2024</a:t>
            </a:r>
            <a:endParaRPr lang="en-US"/>
          </a:p>
          <a:p>
            <a:pPr>
              <a:buClr>
                <a:srgbClr val="FFFFFF"/>
              </a:buClr>
            </a:pPr>
            <a:endParaRPr lang="en-US">
              <a:cs typeface="Calibri"/>
            </a:endParaRPr>
          </a:p>
        </p:txBody>
      </p:sp>
    </p:spTree>
    <p:extLst>
      <p:ext uri="{BB962C8B-B14F-4D97-AF65-F5344CB8AC3E}">
        <p14:creationId xmlns:p14="http://schemas.microsoft.com/office/powerpoint/2010/main" val="3603074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45DA2-D329-F3A5-A073-1FEC8B93D7FB}"/>
              </a:ext>
            </a:extLst>
          </p:cNvPr>
          <p:cNvSpPr>
            <a:spLocks noGrp="1"/>
          </p:cNvSpPr>
          <p:nvPr>
            <p:ph type="title"/>
          </p:nvPr>
        </p:nvSpPr>
        <p:spPr/>
        <p:txBody>
          <a:bodyPr/>
          <a:lstStyle/>
          <a:p>
            <a:r>
              <a:rPr lang="en-US">
                <a:cs typeface="Calibri Light"/>
              </a:rPr>
              <a:t>Public camping</a:t>
            </a:r>
            <a:endParaRPr lang="en-US"/>
          </a:p>
        </p:txBody>
      </p:sp>
      <p:sp>
        <p:nvSpPr>
          <p:cNvPr id="3" name="Content Placeholder 2">
            <a:extLst>
              <a:ext uri="{FF2B5EF4-FFF2-40B4-BE49-F238E27FC236}">
                <a16:creationId xmlns:a16="http://schemas.microsoft.com/office/drawing/2014/main" id="{44EA1406-9384-4ABD-8EC6-299F754B29FB}"/>
              </a:ext>
            </a:extLst>
          </p:cNvPr>
          <p:cNvSpPr>
            <a:spLocks noGrp="1"/>
          </p:cNvSpPr>
          <p:nvPr>
            <p:ph idx="1"/>
          </p:nvPr>
        </p:nvSpPr>
        <p:spPr>
          <a:xfrm>
            <a:off x="685801" y="2075807"/>
            <a:ext cx="10595251" cy="4168175"/>
          </a:xfrm>
        </p:spPr>
        <p:txBody>
          <a:bodyPr>
            <a:normAutofit fontScale="92500" lnSpcReduction="20000"/>
          </a:bodyPr>
          <a:lstStyle/>
          <a:p>
            <a:r>
              <a:rPr lang="en-US" sz="2400" b="1">
                <a:cs typeface="Calibri"/>
              </a:rPr>
              <a:t>4.08.095(a) SMMC No person shall camp in a prohibited public place.</a:t>
            </a:r>
            <a:endParaRPr lang="en-US">
              <a:cs typeface="Calibri" panose="020F0502020204030204"/>
            </a:endParaRPr>
          </a:p>
          <a:p>
            <a:pPr>
              <a:buClr>
                <a:srgbClr val="FFFFFF"/>
              </a:buClr>
            </a:pPr>
            <a:r>
              <a:rPr lang="en-US" sz="2400" b="1">
                <a:latin typeface="Calibri"/>
                <a:cs typeface="Calibri"/>
              </a:rPr>
              <a:t>(</a:t>
            </a:r>
            <a:r>
              <a:rPr lang="en-US" sz="2400" b="1">
                <a:cs typeface="Calibri"/>
              </a:rPr>
              <a:t>b)   For the purpose of this Section:</a:t>
            </a:r>
            <a:endParaRPr lang="en-US">
              <a:cs typeface="Calibri"/>
            </a:endParaRPr>
          </a:p>
          <a:p>
            <a:pPr>
              <a:buClr>
                <a:srgbClr val="FFFFFF"/>
              </a:buClr>
            </a:pPr>
            <a:r>
              <a:rPr lang="en-US" sz="2400" b="1">
                <a:latin typeface="Calibri"/>
                <a:cs typeface="Calibri"/>
              </a:rPr>
              <a:t>“</a:t>
            </a:r>
            <a:r>
              <a:rPr lang="en-US" sz="2400" b="1">
                <a:cs typeface="Calibri"/>
              </a:rPr>
              <a:t>Camp” means to erect, maintain or occupy a camp facility for the purpose of living accommodations. Sleeping is not an element of camping</a:t>
            </a:r>
            <a:endParaRPr lang="en-US">
              <a:cs typeface="Calibri"/>
            </a:endParaRPr>
          </a:p>
          <a:p>
            <a:pPr>
              <a:buClr>
                <a:srgbClr val="FFFFFF"/>
              </a:buClr>
            </a:pPr>
            <a:r>
              <a:rPr lang="en-US" sz="2400" b="1">
                <a:latin typeface="Calibri"/>
                <a:cs typeface="Calibri"/>
              </a:rPr>
              <a:t>“</a:t>
            </a:r>
            <a:r>
              <a:rPr lang="en-US" sz="2400" b="1">
                <a:cs typeface="Calibri"/>
              </a:rPr>
              <a:t>Prohibited public facility” means a combination of the following: tents, huts, other temporary physical shelters, cots, beds, </a:t>
            </a:r>
            <a:r>
              <a:rPr lang="en-US" sz="2400" b="1">
                <a:solidFill>
                  <a:srgbClr val="FF0000"/>
                </a:solidFill>
                <a:cs typeface="Calibri"/>
              </a:rPr>
              <a:t>sleeping bags</a:t>
            </a:r>
            <a:r>
              <a:rPr lang="en-US" sz="2400" b="1">
                <a:cs typeface="Calibri"/>
              </a:rPr>
              <a:t>, </a:t>
            </a:r>
            <a:r>
              <a:rPr lang="en-US" sz="2400" b="1">
                <a:solidFill>
                  <a:srgbClr val="FF0000"/>
                </a:solidFill>
                <a:cs typeface="Calibri"/>
              </a:rPr>
              <a:t>blankets</a:t>
            </a:r>
            <a:r>
              <a:rPr lang="en-US" sz="2400" b="1">
                <a:cs typeface="Calibri"/>
              </a:rPr>
              <a:t>, </a:t>
            </a:r>
            <a:r>
              <a:rPr lang="en-US" sz="2400" b="1">
                <a:solidFill>
                  <a:srgbClr val="FF0000"/>
                </a:solidFill>
                <a:cs typeface="Calibri"/>
              </a:rPr>
              <a:t>pillows</a:t>
            </a:r>
            <a:r>
              <a:rPr lang="en-US" sz="2400" b="1">
                <a:cs typeface="Calibri"/>
              </a:rPr>
              <a:t>, hammocks, or </a:t>
            </a:r>
            <a:r>
              <a:rPr lang="en-US" sz="2400" b="1">
                <a:solidFill>
                  <a:srgbClr val="FF0000"/>
                </a:solidFill>
                <a:cs typeface="Calibri"/>
              </a:rPr>
              <a:t>bedrolls</a:t>
            </a:r>
            <a:r>
              <a:rPr lang="en-US" sz="2400" b="1">
                <a:cs typeface="Calibri"/>
              </a:rPr>
              <a:t>.</a:t>
            </a:r>
            <a:endParaRPr lang="en-US">
              <a:cs typeface="Calibri"/>
            </a:endParaRPr>
          </a:p>
          <a:p>
            <a:pPr>
              <a:buClr>
                <a:srgbClr val="FFFFFF"/>
              </a:buClr>
            </a:pPr>
            <a:r>
              <a:rPr lang="en-US" sz="2400" b="1">
                <a:cs typeface="Calibri"/>
              </a:rPr>
              <a:t>Three elements must be established in every case: </a:t>
            </a:r>
            <a:endParaRPr lang="en-US">
              <a:latin typeface="Calibri" panose="020F0502020204030204"/>
              <a:cs typeface="Calibri"/>
            </a:endParaRPr>
          </a:p>
          <a:p>
            <a:pPr marL="914400" lvl="1" indent="-457200">
              <a:buClr>
                <a:srgbClr val="FFFFFF"/>
              </a:buClr>
              <a:buAutoNum type="arabicPeriod"/>
            </a:pPr>
            <a:r>
              <a:rPr lang="en-US" sz="2200" b="1">
                <a:cs typeface="Calibri"/>
              </a:rPr>
              <a:t>a “camp facility” has been erected, maintained, or occupied </a:t>
            </a:r>
            <a:endParaRPr lang="en-US">
              <a:latin typeface="Calibri" panose="020F0502020204030204"/>
              <a:cs typeface="Calibri"/>
            </a:endParaRPr>
          </a:p>
          <a:p>
            <a:pPr marL="457200" lvl="1" indent="0">
              <a:buNone/>
            </a:pPr>
            <a:r>
              <a:rPr lang="en-US" sz="2400">
                <a:latin typeface="Arial"/>
                <a:cs typeface="Arial"/>
              </a:rPr>
              <a:t>2.   </a:t>
            </a:r>
            <a:r>
              <a:rPr lang="en-US" sz="2400" b="1">
                <a:cs typeface="Calibri"/>
              </a:rPr>
              <a:t>“for the purpose of living accommodations” </a:t>
            </a:r>
            <a:endParaRPr lang="en-US">
              <a:latin typeface="Calibri" panose="020F0502020204030204"/>
              <a:cs typeface="Calibri" panose="020F0502020204030204"/>
            </a:endParaRPr>
          </a:p>
          <a:p>
            <a:pPr marL="457200" lvl="1" indent="0">
              <a:buNone/>
            </a:pPr>
            <a:r>
              <a:rPr lang="en-US" sz="2400">
                <a:latin typeface="Arial"/>
                <a:cs typeface="Arial"/>
              </a:rPr>
              <a:t>3.   </a:t>
            </a:r>
            <a:r>
              <a:rPr lang="en-US" sz="2400" b="1">
                <a:cs typeface="Calibri"/>
              </a:rPr>
              <a:t>“prohibited public place.” </a:t>
            </a:r>
            <a:endParaRPr lang="en-US">
              <a:cs typeface="Calibri" panose="020F0502020204030204"/>
            </a:endParaRPr>
          </a:p>
          <a:p>
            <a:pPr>
              <a:buClr>
                <a:srgbClr val="FFFFFF"/>
              </a:buClr>
            </a:pPr>
            <a:endParaRPr lang="en-US">
              <a:cs typeface="Calibri" panose="020F0502020204030204"/>
            </a:endParaRPr>
          </a:p>
        </p:txBody>
      </p:sp>
    </p:spTree>
    <p:extLst>
      <p:ext uri="{BB962C8B-B14F-4D97-AF65-F5344CB8AC3E}">
        <p14:creationId xmlns:p14="http://schemas.microsoft.com/office/powerpoint/2010/main" val="3606319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4" name="Content Placeholder 3" descr="legal-illegal-businessman-business-man-concept-decision-prohibit-prohibition-allowed-prohibited-decide-criminal-law-order-70657682.jpg">
            <a:extLst>
              <a:ext uri="{FF2B5EF4-FFF2-40B4-BE49-F238E27FC236}">
                <a16:creationId xmlns:a16="http://schemas.microsoft.com/office/drawing/2014/main" id="{64FDAF3F-202D-EC4C-7EDA-9A775D2D4704}"/>
              </a:ext>
            </a:extLst>
          </p:cNvPr>
          <p:cNvPicPr>
            <a:picLocks noChangeAspect="1"/>
          </p:cNvPicPr>
          <p:nvPr/>
        </p:nvPicPr>
        <p:blipFill>
          <a:blip r:embed="rId3"/>
          <a:stretch>
            <a:fillRect/>
          </a:stretch>
        </p:blipFill>
        <p:spPr>
          <a:xfrm>
            <a:off x="2399782" y="1059722"/>
            <a:ext cx="7836438" cy="503591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40533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46F4-614A-EA00-B910-2A8E083C15AC}"/>
              </a:ext>
            </a:extLst>
          </p:cNvPr>
          <p:cNvSpPr>
            <a:spLocks noGrp="1"/>
          </p:cNvSpPr>
          <p:nvPr>
            <p:ph type="title"/>
          </p:nvPr>
        </p:nvSpPr>
        <p:spPr/>
        <p:txBody>
          <a:bodyPr>
            <a:normAutofit/>
          </a:bodyPr>
          <a:lstStyle/>
          <a:p>
            <a:pPr algn="ctr"/>
            <a:r>
              <a:rPr lang="en-US" sz="4400" b="1">
                <a:cs typeface="Calibri Light"/>
              </a:rPr>
              <a:t>Violation?</a:t>
            </a:r>
          </a:p>
        </p:txBody>
      </p:sp>
      <p:pic>
        <p:nvPicPr>
          <p:cNvPr id="5" name="Content Placeholder 4">
            <a:extLst>
              <a:ext uri="{FF2B5EF4-FFF2-40B4-BE49-F238E27FC236}">
                <a16:creationId xmlns:a16="http://schemas.microsoft.com/office/drawing/2014/main" id="{CADF9C81-3F3E-089A-8C14-3B8B21CA6CBA}"/>
              </a:ext>
            </a:extLst>
          </p:cNvPr>
          <p:cNvPicPr>
            <a:picLocks noGrp="1" noChangeAspect="1"/>
          </p:cNvPicPr>
          <p:nvPr>
            <p:ph sz="half" idx="1"/>
          </p:nvPr>
        </p:nvPicPr>
        <p:blipFill>
          <a:blip r:embed="rId2"/>
          <a:stretch>
            <a:fillRect/>
          </a:stretch>
        </p:blipFill>
        <p:spPr>
          <a:xfrm>
            <a:off x="750623" y="2141538"/>
            <a:ext cx="4866216" cy="3649662"/>
          </a:xfrm>
          <a:prstGeom prst="rect">
            <a:avLst/>
          </a:prstGeom>
        </p:spPr>
      </p:pic>
      <p:pic>
        <p:nvPicPr>
          <p:cNvPr id="3" name="Picture 3" descr="IMG_1727.jpg">
            <a:extLst>
              <a:ext uri="{FF2B5EF4-FFF2-40B4-BE49-F238E27FC236}">
                <a16:creationId xmlns:a16="http://schemas.microsoft.com/office/drawing/2014/main" id="{F9F75EE6-B914-EEA8-2454-8387749040F9}"/>
              </a:ext>
            </a:extLst>
          </p:cNvPr>
          <p:cNvPicPr>
            <a:picLocks noChangeAspect="1"/>
          </p:cNvPicPr>
          <p:nvPr/>
        </p:nvPicPr>
        <p:blipFill>
          <a:blip r:embed="rId3"/>
          <a:stretch>
            <a:fillRect/>
          </a:stretch>
        </p:blipFill>
        <p:spPr>
          <a:xfrm>
            <a:off x="6629400" y="2302835"/>
            <a:ext cx="4798827" cy="3599120"/>
          </a:xfrm>
          <a:prstGeom prst="rect">
            <a:avLst/>
          </a:prstGeom>
        </p:spPr>
      </p:pic>
    </p:spTree>
    <p:extLst>
      <p:ext uri="{BB962C8B-B14F-4D97-AF65-F5344CB8AC3E}">
        <p14:creationId xmlns:p14="http://schemas.microsoft.com/office/powerpoint/2010/main" val="16358857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F174D-60DD-E6DB-B4E3-C32A6C82F8D8}"/>
              </a:ext>
            </a:extLst>
          </p:cNvPr>
          <p:cNvSpPr>
            <a:spLocks noGrp="1"/>
          </p:cNvSpPr>
          <p:nvPr>
            <p:ph type="title"/>
          </p:nvPr>
        </p:nvSpPr>
        <p:spPr/>
        <p:txBody>
          <a:bodyPr>
            <a:normAutofit/>
          </a:bodyPr>
          <a:lstStyle/>
          <a:p>
            <a:pPr algn="ctr"/>
            <a:r>
              <a:rPr lang="en-US" sz="4400" b="1">
                <a:cs typeface="Calibri Light"/>
              </a:rPr>
              <a:t>Violation?</a:t>
            </a:r>
          </a:p>
        </p:txBody>
      </p:sp>
      <p:pic>
        <p:nvPicPr>
          <p:cNvPr id="5" name="Content Placeholder 4">
            <a:extLst>
              <a:ext uri="{FF2B5EF4-FFF2-40B4-BE49-F238E27FC236}">
                <a16:creationId xmlns:a16="http://schemas.microsoft.com/office/drawing/2014/main" id="{056991EF-098F-7C67-4F88-E8EFDC6B25BD}"/>
              </a:ext>
            </a:extLst>
          </p:cNvPr>
          <p:cNvPicPr>
            <a:picLocks noGrp="1" noChangeAspect="1"/>
          </p:cNvPicPr>
          <p:nvPr>
            <p:ph sz="half" idx="1"/>
          </p:nvPr>
        </p:nvPicPr>
        <p:blipFill>
          <a:blip r:embed="rId2"/>
          <a:stretch>
            <a:fillRect/>
          </a:stretch>
        </p:blipFill>
        <p:spPr>
          <a:xfrm>
            <a:off x="752522" y="2141538"/>
            <a:ext cx="4862419" cy="3649662"/>
          </a:xfrm>
          <a:prstGeom prst="rect">
            <a:avLst/>
          </a:prstGeom>
        </p:spPr>
      </p:pic>
      <p:pic>
        <p:nvPicPr>
          <p:cNvPr id="6" name="Content Placeholder 5">
            <a:extLst>
              <a:ext uri="{FF2B5EF4-FFF2-40B4-BE49-F238E27FC236}">
                <a16:creationId xmlns:a16="http://schemas.microsoft.com/office/drawing/2014/main" id="{AF0B9027-023C-8A6F-4273-32153F160AE9}"/>
              </a:ext>
            </a:extLst>
          </p:cNvPr>
          <p:cNvPicPr>
            <a:picLocks noGrp="1" noChangeAspect="1"/>
          </p:cNvPicPr>
          <p:nvPr>
            <p:ph sz="half" idx="2"/>
          </p:nvPr>
        </p:nvPicPr>
        <p:blipFill>
          <a:blip r:embed="rId3"/>
          <a:stretch>
            <a:fillRect/>
          </a:stretch>
        </p:blipFill>
        <p:spPr>
          <a:xfrm>
            <a:off x="5884285" y="2141538"/>
            <a:ext cx="4870017" cy="3649662"/>
          </a:xfrm>
          <a:prstGeom prst="rect">
            <a:avLst/>
          </a:prstGeom>
        </p:spPr>
      </p:pic>
    </p:spTree>
    <p:extLst>
      <p:ext uri="{BB962C8B-B14F-4D97-AF65-F5344CB8AC3E}">
        <p14:creationId xmlns:p14="http://schemas.microsoft.com/office/powerpoint/2010/main" val="2659805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8905C-F8C9-A1E7-0EA2-6F904A3AD70B}"/>
              </a:ext>
            </a:extLst>
          </p:cNvPr>
          <p:cNvSpPr>
            <a:spLocks noGrp="1"/>
          </p:cNvSpPr>
          <p:nvPr>
            <p:ph type="title"/>
          </p:nvPr>
        </p:nvSpPr>
        <p:spPr/>
        <p:txBody>
          <a:bodyPr>
            <a:normAutofit/>
          </a:bodyPr>
          <a:lstStyle/>
          <a:p>
            <a:pPr algn="ctr"/>
            <a:r>
              <a:rPr lang="en-US" sz="4400" b="1">
                <a:cs typeface="Calibri Light"/>
              </a:rPr>
              <a:t>Violation?</a:t>
            </a:r>
          </a:p>
        </p:txBody>
      </p:sp>
      <p:pic>
        <p:nvPicPr>
          <p:cNvPr id="5" name="Content Placeholder 4">
            <a:extLst>
              <a:ext uri="{FF2B5EF4-FFF2-40B4-BE49-F238E27FC236}">
                <a16:creationId xmlns:a16="http://schemas.microsoft.com/office/drawing/2014/main" id="{034692E5-02F9-5BEB-4B22-D3574F61A4FF}"/>
              </a:ext>
            </a:extLst>
          </p:cNvPr>
          <p:cNvPicPr>
            <a:picLocks noGrp="1" noChangeAspect="1"/>
          </p:cNvPicPr>
          <p:nvPr>
            <p:ph sz="half" idx="1"/>
          </p:nvPr>
        </p:nvPicPr>
        <p:blipFill>
          <a:blip r:embed="rId2"/>
          <a:stretch>
            <a:fillRect/>
          </a:stretch>
        </p:blipFill>
        <p:spPr>
          <a:xfrm>
            <a:off x="750623" y="2141538"/>
            <a:ext cx="4866216" cy="3649662"/>
          </a:xfrm>
          <a:prstGeom prst="rect">
            <a:avLst/>
          </a:prstGeom>
        </p:spPr>
      </p:pic>
      <p:pic>
        <p:nvPicPr>
          <p:cNvPr id="3" name="Picture 2">
            <a:extLst>
              <a:ext uri="{FF2B5EF4-FFF2-40B4-BE49-F238E27FC236}">
                <a16:creationId xmlns:a16="http://schemas.microsoft.com/office/drawing/2014/main" id="{844C05F4-2D8E-127F-9A59-BA3F310DA29A}"/>
              </a:ext>
            </a:extLst>
          </p:cNvPr>
          <p:cNvPicPr>
            <a:picLocks noChangeAspect="1"/>
          </p:cNvPicPr>
          <p:nvPr/>
        </p:nvPicPr>
        <p:blipFill rotWithShape="1">
          <a:blip r:embed="rId3"/>
          <a:srcRect l="9496" t="254" r="26744" b="-254"/>
          <a:stretch/>
        </p:blipFill>
        <p:spPr>
          <a:xfrm rot="5400000">
            <a:off x="6991861" y="1730253"/>
            <a:ext cx="3707771" cy="4423386"/>
          </a:xfrm>
          <a:prstGeom prst="rect">
            <a:avLst/>
          </a:prstGeom>
        </p:spPr>
      </p:pic>
    </p:spTree>
    <p:extLst>
      <p:ext uri="{BB962C8B-B14F-4D97-AF65-F5344CB8AC3E}">
        <p14:creationId xmlns:p14="http://schemas.microsoft.com/office/powerpoint/2010/main" val="2740743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5F82A-90C4-4E11-A3DE-26BFF5D1C026}"/>
              </a:ext>
            </a:extLst>
          </p:cNvPr>
          <p:cNvSpPr>
            <a:spLocks noGrp="1"/>
          </p:cNvSpPr>
          <p:nvPr>
            <p:ph type="title"/>
          </p:nvPr>
        </p:nvSpPr>
        <p:spPr>
          <a:xfrm>
            <a:off x="1251679" y="644525"/>
            <a:ext cx="3384329" cy="5408866"/>
          </a:xfrm>
        </p:spPr>
        <p:txBody>
          <a:bodyPr anchor="ctr">
            <a:normAutofit/>
          </a:bodyPr>
          <a:lstStyle/>
          <a:p>
            <a:pPr algn="ctr"/>
            <a:r>
              <a:rPr lang="en-US" sz="4000"/>
              <a:t>City of </a:t>
            </a:r>
            <a:r>
              <a:rPr lang="en-US" sz="4000" err="1"/>
              <a:t>santa</a:t>
            </a:r>
            <a:r>
              <a:rPr lang="en-US" sz="4000"/>
              <a:t> </a:t>
            </a:r>
            <a:r>
              <a:rPr lang="en-US" sz="4000" err="1"/>
              <a:t>monica’s</a:t>
            </a:r>
            <a:r>
              <a:rPr lang="en-US" sz="4000"/>
              <a:t> </a:t>
            </a:r>
            <a:br>
              <a:rPr lang="en-US"/>
            </a:br>
            <a:br>
              <a:rPr lang="en-US"/>
            </a:br>
            <a:r>
              <a:rPr lang="en-US" sz="4000"/>
              <a:t>4 pillars strategy</a:t>
            </a:r>
            <a:endParaRPr lang="en-US"/>
          </a:p>
        </p:txBody>
      </p:sp>
      <p:graphicFrame>
        <p:nvGraphicFramePr>
          <p:cNvPr id="5" name="Content Placeholder 2">
            <a:extLst>
              <a:ext uri="{FF2B5EF4-FFF2-40B4-BE49-F238E27FC236}">
                <a16:creationId xmlns:a16="http://schemas.microsoft.com/office/drawing/2014/main" id="{44CBAB05-D40C-48FB-86E7-A2EB655EEAAC}"/>
              </a:ext>
            </a:extLst>
          </p:cNvPr>
          <p:cNvGraphicFramePr>
            <a:graphicFrameLocks noGrp="1"/>
          </p:cNvGraphicFramePr>
          <p:nvPr>
            <p:ph idx="1"/>
            <p:extLst>
              <p:ext uri="{D42A27DB-BD31-4B8C-83A1-F6EECF244321}">
                <p14:modId xmlns:p14="http://schemas.microsoft.com/office/powerpoint/2010/main" val="3813605117"/>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38970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A84B2-3D0B-224B-A598-607738028656}"/>
              </a:ext>
            </a:extLst>
          </p:cNvPr>
          <p:cNvSpPr>
            <a:spLocks noGrp="1"/>
          </p:cNvSpPr>
          <p:nvPr>
            <p:ph type="title"/>
          </p:nvPr>
        </p:nvSpPr>
        <p:spPr/>
        <p:txBody>
          <a:bodyPr/>
          <a:lstStyle/>
          <a:p>
            <a:endParaRPr lang="en-US"/>
          </a:p>
        </p:txBody>
      </p:sp>
      <p:pic>
        <p:nvPicPr>
          <p:cNvPr id="7" name="Picture 7">
            <a:extLst>
              <a:ext uri="{FF2B5EF4-FFF2-40B4-BE49-F238E27FC236}">
                <a16:creationId xmlns:a16="http://schemas.microsoft.com/office/drawing/2014/main" id="{0F80C848-7FDE-C232-6544-9F68119F619D}"/>
              </a:ext>
            </a:extLst>
          </p:cNvPr>
          <p:cNvPicPr>
            <a:picLocks noGrp="1" noChangeAspect="1"/>
          </p:cNvPicPr>
          <p:nvPr>
            <p:ph sz="half" idx="2"/>
          </p:nvPr>
        </p:nvPicPr>
        <p:blipFill>
          <a:blip r:embed="rId2"/>
          <a:stretch>
            <a:fillRect/>
          </a:stretch>
        </p:blipFill>
        <p:spPr>
          <a:xfrm>
            <a:off x="6411947" y="1640262"/>
            <a:ext cx="4856008" cy="3649133"/>
          </a:xfrm>
        </p:spPr>
      </p:pic>
      <p:pic>
        <p:nvPicPr>
          <p:cNvPr id="6" name="Content Placeholder 5">
            <a:extLst>
              <a:ext uri="{FF2B5EF4-FFF2-40B4-BE49-F238E27FC236}">
                <a16:creationId xmlns:a16="http://schemas.microsoft.com/office/drawing/2014/main" id="{6F146820-E999-08E0-514C-ACF7F12ADA74}"/>
              </a:ext>
            </a:extLst>
          </p:cNvPr>
          <p:cNvPicPr>
            <a:picLocks noGrp="1" noChangeAspect="1"/>
          </p:cNvPicPr>
          <p:nvPr>
            <p:ph sz="half" idx="1"/>
          </p:nvPr>
        </p:nvPicPr>
        <p:blipFill>
          <a:blip r:embed="rId3"/>
          <a:stretch>
            <a:fillRect/>
          </a:stretch>
        </p:blipFill>
        <p:spPr>
          <a:xfrm rot="5400000">
            <a:off x="926789" y="1608075"/>
            <a:ext cx="4867004" cy="3647929"/>
          </a:xfrm>
        </p:spPr>
      </p:pic>
    </p:spTree>
    <p:extLst>
      <p:ext uri="{BB962C8B-B14F-4D97-AF65-F5344CB8AC3E}">
        <p14:creationId xmlns:p14="http://schemas.microsoft.com/office/powerpoint/2010/main" val="75947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3246-E801-7BFE-7382-CCE1E7A1CBB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565C642-B428-465C-1050-4DF5AC4857F8}"/>
              </a:ext>
            </a:extLst>
          </p:cNvPr>
          <p:cNvPicPr>
            <a:picLocks noGrp="1" noChangeAspect="1"/>
          </p:cNvPicPr>
          <p:nvPr>
            <p:ph sz="half" idx="1"/>
          </p:nvPr>
        </p:nvPicPr>
        <p:blipFill>
          <a:blip r:embed="rId2"/>
          <a:stretch>
            <a:fillRect/>
          </a:stretch>
        </p:blipFill>
        <p:spPr>
          <a:xfrm>
            <a:off x="1007576" y="1716236"/>
            <a:ext cx="4866216" cy="3649662"/>
          </a:xfrm>
          <a:prstGeom prst="rect">
            <a:avLst/>
          </a:prstGeom>
        </p:spPr>
      </p:pic>
      <p:pic>
        <p:nvPicPr>
          <p:cNvPr id="6" name="Content Placeholder 5">
            <a:extLst>
              <a:ext uri="{FF2B5EF4-FFF2-40B4-BE49-F238E27FC236}">
                <a16:creationId xmlns:a16="http://schemas.microsoft.com/office/drawing/2014/main" id="{0689F4D5-6BC3-2D0D-E695-D422A1B8C62F}"/>
              </a:ext>
            </a:extLst>
          </p:cNvPr>
          <p:cNvPicPr>
            <a:picLocks noGrp="1" noChangeAspect="1"/>
          </p:cNvPicPr>
          <p:nvPr>
            <p:ph sz="half" idx="2"/>
          </p:nvPr>
        </p:nvPicPr>
        <p:blipFill>
          <a:blip r:embed="rId3"/>
          <a:stretch>
            <a:fillRect/>
          </a:stretch>
        </p:blipFill>
        <p:spPr>
          <a:xfrm>
            <a:off x="6308313" y="1716236"/>
            <a:ext cx="4854846" cy="3649662"/>
          </a:xfrm>
          <a:prstGeom prst="rect">
            <a:avLst/>
          </a:prstGeom>
        </p:spPr>
      </p:pic>
    </p:spTree>
    <p:extLst>
      <p:ext uri="{BB962C8B-B14F-4D97-AF65-F5344CB8AC3E}">
        <p14:creationId xmlns:p14="http://schemas.microsoft.com/office/powerpoint/2010/main" val="38286860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DF01D-A9EF-4DC8-A4DA-55D9F8AA2F90}"/>
              </a:ext>
            </a:extLst>
          </p:cNvPr>
          <p:cNvSpPr>
            <a:spLocks noGrp="1"/>
          </p:cNvSpPr>
          <p:nvPr>
            <p:ph type="title"/>
          </p:nvPr>
        </p:nvSpPr>
        <p:spPr>
          <a:xfrm>
            <a:off x="3335079" y="600740"/>
            <a:ext cx="5515124" cy="703128"/>
          </a:xfrm>
        </p:spPr>
        <p:txBody>
          <a:bodyPr anchor="ctr">
            <a:normAutofit/>
          </a:bodyPr>
          <a:lstStyle/>
          <a:p>
            <a:r>
              <a:rPr lang="en-US"/>
              <a:t>City Diversion Programs</a:t>
            </a:r>
          </a:p>
        </p:txBody>
      </p:sp>
      <p:sp>
        <p:nvSpPr>
          <p:cNvPr id="4" name="Content Placeholder 3">
            <a:extLst>
              <a:ext uri="{FF2B5EF4-FFF2-40B4-BE49-F238E27FC236}">
                <a16:creationId xmlns:a16="http://schemas.microsoft.com/office/drawing/2014/main" id="{DF7392C2-77DC-4E2C-8232-F8C23C842719}"/>
              </a:ext>
            </a:extLst>
          </p:cNvPr>
          <p:cNvSpPr>
            <a:spLocks noGrp="1"/>
          </p:cNvSpPr>
          <p:nvPr>
            <p:ph idx="1"/>
          </p:nvPr>
        </p:nvSpPr>
        <p:spPr>
          <a:xfrm>
            <a:off x="1162975" y="1642369"/>
            <a:ext cx="10267025" cy="4563122"/>
          </a:xfrm>
        </p:spPr>
        <p:txBody>
          <a:bodyPr vert="horz" lIns="91440" tIns="45720" rIns="91440" bIns="45720" rtlCol="0" anchor="t">
            <a:normAutofit/>
          </a:bodyPr>
          <a:lstStyle/>
          <a:p>
            <a:r>
              <a:rPr lang="en-US" sz="1900" b="1">
                <a:solidFill>
                  <a:srgbClr val="FFFF00"/>
                </a:solidFill>
                <a:cs typeface="Calibri"/>
              </a:rPr>
              <a:t>*Alternatives to Incarceration (ATI)</a:t>
            </a:r>
            <a:endParaRPr lang="en-US" sz="1900">
              <a:solidFill>
                <a:srgbClr val="FFFF00"/>
              </a:solidFill>
              <a:cs typeface="Calibri"/>
            </a:endParaRPr>
          </a:p>
          <a:p>
            <a:pPr lvl="1">
              <a:buClr>
                <a:srgbClr val="FFFFFF"/>
              </a:buClr>
            </a:pPr>
            <a:r>
              <a:rPr lang="en-US" sz="1700">
                <a:solidFill>
                  <a:srgbClr val="FFFFFF"/>
                </a:solidFill>
                <a:cs typeface="Calibri"/>
              </a:rPr>
              <a:t>LA County Department of Alternatives to Incarceration Pre-filing diversion program</a:t>
            </a:r>
          </a:p>
          <a:p>
            <a:pPr lvl="1">
              <a:buClr>
                <a:srgbClr val="FFFFFF"/>
              </a:buClr>
            </a:pPr>
            <a:r>
              <a:rPr lang="en-US" sz="1700">
                <a:solidFill>
                  <a:srgbClr val="FFFFFF"/>
                </a:solidFill>
                <a:cs typeface="Calibri"/>
              </a:rPr>
              <a:t>Run by CAO in collaboration with HLP Team implementation</a:t>
            </a:r>
          </a:p>
          <a:p>
            <a:r>
              <a:rPr lang="en-US" b="1">
                <a:solidFill>
                  <a:srgbClr val="FFFF00"/>
                </a:solidFill>
              </a:rPr>
              <a:t>*STEP Court (Shelter/Treatment &amp; Empowerment Program)</a:t>
            </a:r>
            <a:endParaRPr lang="en-US" b="1">
              <a:solidFill>
                <a:srgbClr val="FFFF00"/>
              </a:solidFill>
              <a:cs typeface="Calibri"/>
            </a:endParaRPr>
          </a:p>
          <a:p>
            <a:pPr lvl="1">
              <a:buClr>
                <a:srgbClr val="FFFFFF"/>
              </a:buClr>
            </a:pPr>
            <a:r>
              <a:rPr lang="en-US">
                <a:cs typeface="Calibri"/>
              </a:rPr>
              <a:t>STEP Court is a community-based, prosecutor-led collaborative diversion court that focuses on resources rather than criminalization, aiming to streamline connection to social services, address recidivism and ultimately reduce the number of individuals experiencing homelessness in Santa Monica.</a:t>
            </a:r>
          </a:p>
          <a:p>
            <a:pPr lvl="1">
              <a:buClr>
                <a:srgbClr val="FFFFFF"/>
              </a:buClr>
            </a:pPr>
            <a:r>
              <a:rPr lang="en-US">
                <a:cs typeface="Calibri"/>
              </a:rPr>
              <a:t>Run by the City Attorney's Office</a:t>
            </a:r>
          </a:p>
          <a:p>
            <a:pPr lvl="1">
              <a:buClr>
                <a:srgbClr val="FFFFFF"/>
              </a:buClr>
            </a:pPr>
            <a:r>
              <a:rPr lang="en-US">
                <a:cs typeface="Calibri"/>
              </a:rPr>
              <a:t>Participants eligible to have citations/warrants dismissed if they connect to services (ATI). </a:t>
            </a:r>
          </a:p>
          <a:p>
            <a:pPr lvl="1">
              <a:buClr>
                <a:srgbClr val="FFFFFF"/>
              </a:buClr>
            </a:pPr>
            <a:r>
              <a:rPr lang="en-US">
                <a:cs typeface="Calibri"/>
              </a:rPr>
              <a:t>HLP Team plays a role with STEP court. </a:t>
            </a:r>
          </a:p>
          <a:p>
            <a:pPr lvl="1"/>
            <a:endParaRPr lang="en-US">
              <a:cs typeface="Calibri"/>
            </a:endParaRPr>
          </a:p>
          <a:p>
            <a:pPr lvl="1"/>
            <a:endParaRPr lang="en-US">
              <a:cs typeface="Calibri"/>
            </a:endParaRPr>
          </a:p>
        </p:txBody>
      </p:sp>
    </p:spTree>
    <p:extLst>
      <p:ext uri="{BB962C8B-B14F-4D97-AF65-F5344CB8AC3E}">
        <p14:creationId xmlns:p14="http://schemas.microsoft.com/office/powerpoint/2010/main" val="789567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A4CB-3AF6-7D67-8C4E-C6C12EF0A3BF}"/>
              </a:ext>
            </a:extLst>
          </p:cNvPr>
          <p:cNvSpPr>
            <a:spLocks noGrp="1"/>
          </p:cNvSpPr>
          <p:nvPr>
            <p:ph type="title"/>
          </p:nvPr>
        </p:nvSpPr>
        <p:spPr>
          <a:xfrm>
            <a:off x="825909" y="808055"/>
            <a:ext cx="3979205" cy="1453363"/>
          </a:xfrm>
        </p:spPr>
        <p:txBody>
          <a:bodyPr>
            <a:normAutofit/>
          </a:bodyPr>
          <a:lstStyle/>
          <a:p>
            <a:r>
              <a:rPr lang="en-US">
                <a:ea typeface="Calibri Light"/>
                <a:cs typeface="Calibri Light"/>
              </a:rPr>
              <a:t>SAMOSHEL REFERRALS</a:t>
            </a:r>
          </a:p>
        </p:txBody>
      </p:sp>
      <p:sp>
        <p:nvSpPr>
          <p:cNvPr id="3" name="Content Placeholder 2">
            <a:extLst>
              <a:ext uri="{FF2B5EF4-FFF2-40B4-BE49-F238E27FC236}">
                <a16:creationId xmlns:a16="http://schemas.microsoft.com/office/drawing/2014/main" id="{E792014B-0C08-4246-3B86-5E283A8F6AF8}"/>
              </a:ext>
            </a:extLst>
          </p:cNvPr>
          <p:cNvSpPr>
            <a:spLocks noGrp="1"/>
          </p:cNvSpPr>
          <p:nvPr>
            <p:ph idx="1"/>
          </p:nvPr>
        </p:nvSpPr>
        <p:spPr>
          <a:xfrm>
            <a:off x="824264" y="2261420"/>
            <a:ext cx="5681545" cy="3792543"/>
          </a:xfrm>
        </p:spPr>
        <p:txBody>
          <a:bodyPr>
            <a:normAutofit/>
          </a:bodyPr>
          <a:lstStyle/>
          <a:p>
            <a:pPr>
              <a:lnSpc>
                <a:spcPct val="90000"/>
              </a:lnSpc>
            </a:pPr>
            <a:r>
              <a:rPr lang="en-US" sz="1600">
                <a:ea typeface="Calibri"/>
                <a:cs typeface="Calibri"/>
              </a:rPr>
              <a:t>Transitional housing facility. 60 beds. Run by The People Concern nonprofit. </a:t>
            </a:r>
          </a:p>
          <a:p>
            <a:pPr>
              <a:lnSpc>
                <a:spcPct val="90000"/>
              </a:lnSpc>
              <a:buClr>
                <a:srgbClr val="FFFFFF"/>
              </a:buClr>
            </a:pPr>
            <a:r>
              <a:rPr lang="en-US" sz="1600">
                <a:ea typeface="Calibri"/>
                <a:cs typeface="Calibri"/>
              </a:rPr>
              <a:t>2023 – City of Santa Monica funds the facility 100%</a:t>
            </a:r>
            <a:r>
              <a:rPr lang="en-US" sz="1500">
                <a:ea typeface="Calibri"/>
                <a:cs typeface="Calibri"/>
              </a:rPr>
              <a:t> </a:t>
            </a:r>
            <a:endParaRPr lang="en-US" sz="1500"/>
          </a:p>
          <a:p>
            <a:pPr lvl="1">
              <a:lnSpc>
                <a:spcPct val="90000"/>
              </a:lnSpc>
              <a:buClr>
                <a:srgbClr val="FFFFFF"/>
              </a:buClr>
            </a:pPr>
            <a:r>
              <a:rPr lang="en-US">
                <a:ea typeface="Calibri"/>
                <a:cs typeface="Calibri"/>
              </a:rPr>
              <a:t>For the first time first responders can make referrals*</a:t>
            </a:r>
            <a:endParaRPr lang="en-US">
              <a:cs typeface="Calibri" panose="020F0502020204030204"/>
            </a:endParaRPr>
          </a:p>
          <a:p>
            <a:pPr>
              <a:lnSpc>
                <a:spcPct val="90000"/>
              </a:lnSpc>
              <a:buClr>
                <a:srgbClr val="FFFFFF"/>
              </a:buClr>
            </a:pPr>
            <a:r>
              <a:rPr lang="en-US" sz="1600">
                <a:ea typeface="Calibri"/>
                <a:cs typeface="Calibri"/>
              </a:rPr>
              <a:t>2024 – SAMOSHEL now accepts 24/7 referrals from.</a:t>
            </a:r>
          </a:p>
          <a:p>
            <a:pPr lvl="1">
              <a:lnSpc>
                <a:spcPct val="90000"/>
              </a:lnSpc>
              <a:buClr>
                <a:srgbClr val="FFFFFF"/>
              </a:buClr>
            </a:pPr>
            <a:r>
              <a:rPr lang="en-US">
                <a:ea typeface="Calibri"/>
                <a:cs typeface="Calibri"/>
              </a:rPr>
              <a:t>As of 9/4/24 the HLP Team year to date has made 26 referrals. Several have since been transitioned into long term housing* </a:t>
            </a:r>
            <a:endParaRPr lang="en-US"/>
          </a:p>
          <a:p>
            <a:pPr marL="0" indent="0">
              <a:lnSpc>
                <a:spcPct val="90000"/>
              </a:lnSpc>
              <a:buClr>
                <a:srgbClr val="FFFFFF"/>
              </a:buClr>
              <a:buNone/>
            </a:pPr>
            <a:r>
              <a:rPr lang="en-US" sz="1500">
                <a:ea typeface="Calibri"/>
                <a:cs typeface="Calibri"/>
              </a:rPr>
              <a:t> </a:t>
            </a:r>
            <a:br>
              <a:rPr lang="en-US" sz="1500">
                <a:ea typeface="Calibri"/>
                <a:cs typeface="Calibri"/>
              </a:rPr>
            </a:br>
            <a:endParaRPr lang="en-US" sz="1500">
              <a:ea typeface="Calibri"/>
              <a:cs typeface="Calibri"/>
            </a:endParaRPr>
          </a:p>
        </p:txBody>
      </p:sp>
      <p:pic>
        <p:nvPicPr>
          <p:cNvPr id="4" name="Picture 3" descr="OCEAN PARK COMMUNITY CENTER - Updated September 2024 - 20 Photos - 503  Olympic Blvd, Santa Monica, California - Community Service/Non-Profit -  Phone Number - Yelp">
            <a:extLst>
              <a:ext uri="{FF2B5EF4-FFF2-40B4-BE49-F238E27FC236}">
                <a16:creationId xmlns:a16="http://schemas.microsoft.com/office/drawing/2014/main" id="{FB660546-322A-2FDE-1ED7-F4FB99F461C1}"/>
              </a:ext>
            </a:extLst>
          </p:cNvPr>
          <p:cNvPicPr>
            <a:picLocks noChangeAspect="1"/>
          </p:cNvPicPr>
          <p:nvPr/>
        </p:nvPicPr>
        <p:blipFill>
          <a:blip r:embed="rId3"/>
          <a:stretch>
            <a:fillRect/>
          </a:stretch>
        </p:blipFill>
        <p:spPr>
          <a:xfrm>
            <a:off x="6791033" y="1249196"/>
            <a:ext cx="4329900" cy="4363030"/>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182735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041CFD-1CDC-4879-B60E-6C88091E4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D1FA8E5-53D7-BB50-E679-125753577711}"/>
              </a:ext>
            </a:extLst>
          </p:cNvPr>
          <p:cNvPicPr>
            <a:picLocks noChangeAspect="1"/>
          </p:cNvPicPr>
          <p:nvPr/>
        </p:nvPicPr>
        <p:blipFill rotWithShape="1">
          <a:blip r:embed="rId3">
            <a:alphaModFix amt="20000"/>
          </a:blip>
          <a:srcRect t="21875" b="21875"/>
          <a:stretch/>
        </p:blipFill>
        <p:spPr>
          <a:xfrm>
            <a:off x="20" y="10"/>
            <a:ext cx="12191980" cy="6857990"/>
          </a:xfrm>
          <a:prstGeom prst="rect">
            <a:avLst/>
          </a:prstGeom>
        </p:spPr>
      </p:pic>
      <p:pic>
        <p:nvPicPr>
          <p:cNvPr id="18" name="Picture 17">
            <a:extLst>
              <a:ext uri="{FF2B5EF4-FFF2-40B4-BE49-F238E27FC236}">
                <a16:creationId xmlns:a16="http://schemas.microsoft.com/office/drawing/2014/main" id="{DBA46762-9937-4CA8-A8D6-37938A741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3962399" y="1964267"/>
            <a:ext cx="7197726" cy="2421464"/>
          </a:xfrm>
        </p:spPr>
        <p:txBody>
          <a:bodyPr>
            <a:normAutofit/>
          </a:bodyPr>
          <a:lstStyle/>
          <a:p>
            <a:r>
              <a:rPr lang="en-US" i="1"/>
              <a:t>Crisis response</a:t>
            </a:r>
          </a:p>
        </p:txBody>
      </p:sp>
    </p:spTree>
    <p:extLst>
      <p:ext uri="{BB962C8B-B14F-4D97-AF65-F5344CB8AC3E}">
        <p14:creationId xmlns:p14="http://schemas.microsoft.com/office/powerpoint/2010/main" val="23439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6" name="Picture 15">
            <a:extLst>
              <a:ext uri="{FF2B5EF4-FFF2-40B4-BE49-F238E27FC236}">
                <a16:creationId xmlns:a16="http://schemas.microsoft.com/office/drawing/2014/main" id="{88C60C8E-CBEB-4FFC-AADB-4123E312279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9C9368DD-7EB2-4FEA-9F90-9729886F21B3}"/>
              </a:ext>
            </a:extLst>
          </p:cNvPr>
          <p:cNvSpPr>
            <a:spLocks noGrp="1"/>
          </p:cNvSpPr>
          <p:nvPr>
            <p:ph type="title"/>
          </p:nvPr>
        </p:nvSpPr>
        <p:spPr>
          <a:xfrm>
            <a:off x="6400800" y="609600"/>
            <a:ext cx="5147730" cy="1641987"/>
          </a:xfrm>
        </p:spPr>
        <p:txBody>
          <a:bodyPr vert="horz" lIns="91440" tIns="45720" rIns="91440" bIns="45720" rtlCol="0" anchor="ctr">
            <a:normAutofit/>
          </a:bodyPr>
          <a:lstStyle/>
          <a:p>
            <a:pPr>
              <a:lnSpc>
                <a:spcPct val="90000"/>
              </a:lnSpc>
            </a:pPr>
            <a:r>
              <a:rPr lang="en-US" sz="3600" spc="200"/>
              <a:t>DMH / SMPD</a:t>
            </a:r>
            <a:br>
              <a:rPr lang="en-US" sz="3600" spc="200"/>
            </a:br>
            <a:r>
              <a:rPr lang="en-US" sz="3600" spc="200"/>
              <a:t>Mental HEALTH Evaluation Team</a:t>
            </a:r>
            <a:endParaRPr lang="en-US" sz="3600"/>
          </a:p>
        </p:txBody>
      </p:sp>
      <p:sp>
        <p:nvSpPr>
          <p:cNvPr id="4" name="Text Placeholder 3">
            <a:extLst>
              <a:ext uri="{FF2B5EF4-FFF2-40B4-BE49-F238E27FC236}">
                <a16:creationId xmlns:a16="http://schemas.microsoft.com/office/drawing/2014/main" id="{1B80AC9E-97C0-4466-BD0C-9D2AA4CFB6CD}"/>
              </a:ext>
            </a:extLst>
          </p:cNvPr>
          <p:cNvSpPr>
            <a:spLocks noGrp="1"/>
          </p:cNvSpPr>
          <p:nvPr>
            <p:ph type="body" sz="half" idx="2"/>
          </p:nvPr>
        </p:nvSpPr>
        <p:spPr>
          <a:xfrm>
            <a:off x="6400800" y="2251587"/>
            <a:ext cx="5147730" cy="3637935"/>
          </a:xfrm>
        </p:spPr>
        <p:txBody>
          <a:bodyPr vert="horz" lIns="91440" tIns="45720" rIns="91440" bIns="45720" rtlCol="0" anchor="ctr">
            <a:normAutofit/>
          </a:bodyPr>
          <a:lstStyle/>
          <a:p>
            <a:pPr marL="57150">
              <a:buFont typeface="Arial"/>
              <a:buChar char="•"/>
            </a:pPr>
            <a:r>
              <a:rPr lang="en-US"/>
              <a:t>Co-response model - Law Enforcement partnered with DMH LCSW (2 clinicians - HLP Team/Patrol)</a:t>
            </a:r>
            <a:endParaRPr lang="en-US">
              <a:cs typeface="Calibri"/>
            </a:endParaRPr>
          </a:p>
          <a:p>
            <a:pPr marL="57150">
              <a:buClr>
                <a:srgbClr val="FFFFFF"/>
              </a:buClr>
              <a:buFont typeface="Arial"/>
              <a:buChar char="•"/>
            </a:pPr>
            <a:r>
              <a:rPr lang="en-US">
                <a:cs typeface="Calibri"/>
              </a:rPr>
              <a:t>Ability to place individuals experiencing mental health emergencies on 5150 holds </a:t>
            </a:r>
          </a:p>
          <a:p>
            <a:pPr marL="57150">
              <a:buClr>
                <a:srgbClr val="FFFFFF"/>
              </a:buClr>
              <a:buFont typeface="Arial"/>
              <a:buChar char="•"/>
            </a:pPr>
            <a:r>
              <a:rPr lang="en-US">
                <a:cs typeface="Calibri"/>
              </a:rPr>
              <a:t>Referrals to DMH programs/specialized units</a:t>
            </a:r>
          </a:p>
          <a:p>
            <a:pPr marL="57150">
              <a:buFont typeface="Arial"/>
              <a:buChar char="•"/>
            </a:pPr>
            <a:r>
              <a:rPr lang="en-US" b="1"/>
              <a:t>2023 stats:</a:t>
            </a:r>
            <a:endParaRPr lang="en-US" b="1">
              <a:cs typeface="Calibri"/>
            </a:endParaRPr>
          </a:p>
          <a:p>
            <a:pPr marL="742950" lvl="1" indent="-228600">
              <a:buFont typeface="Arial"/>
              <a:buChar char="•"/>
            </a:pPr>
            <a:r>
              <a:rPr lang="en-US" sz="1400" b="1"/>
              <a:t>189</a:t>
            </a:r>
            <a:r>
              <a:rPr lang="en-US" sz="1400"/>
              <a:t> crisis evaluations</a:t>
            </a:r>
            <a:endParaRPr lang="en-US" sz="1400">
              <a:cs typeface="Calibri"/>
            </a:endParaRPr>
          </a:p>
          <a:p>
            <a:pPr marL="742950" lvl="1" indent="-228600">
              <a:buFont typeface="Arial"/>
              <a:buChar char="•"/>
            </a:pPr>
            <a:r>
              <a:rPr lang="en-US" sz="1400" b="1"/>
              <a:t>115</a:t>
            </a:r>
            <a:r>
              <a:rPr lang="en-US" sz="1400"/>
              <a:t> involuntary hospitalizations 5150WIC</a:t>
            </a:r>
            <a:endParaRPr lang="en-US" sz="1400">
              <a:cs typeface="Calibri"/>
            </a:endParaRPr>
          </a:p>
          <a:p>
            <a:pPr marL="742950" lvl="1" indent="-228600">
              <a:buFont typeface="Arial"/>
              <a:buChar char="•"/>
            </a:pPr>
            <a:r>
              <a:rPr lang="en-US" sz="1400" b="1"/>
              <a:t>727</a:t>
            </a:r>
            <a:r>
              <a:rPr lang="en-US" sz="1400"/>
              <a:t>  homeless contacts </a:t>
            </a:r>
            <a:endParaRPr lang="en-US" sz="1400">
              <a:cs typeface="Calibri"/>
            </a:endParaRPr>
          </a:p>
          <a:p>
            <a:pPr marL="742950" lvl="1" indent="-228600">
              <a:buFont typeface="Arial"/>
              <a:buChar char="•"/>
            </a:pPr>
            <a:r>
              <a:rPr lang="en-US" sz="1400" b="1"/>
              <a:t>296 </a:t>
            </a:r>
            <a:r>
              <a:rPr lang="en-US" sz="1400"/>
              <a:t>referrals to appropriate services</a:t>
            </a:r>
            <a:endParaRPr lang="en-US" sz="1400">
              <a:cs typeface="Calibri"/>
            </a:endParaRPr>
          </a:p>
          <a:p>
            <a:pPr marL="57150"/>
            <a:endParaRPr lang="en-US" b="1">
              <a:solidFill>
                <a:srgbClr val="FF0000"/>
              </a:solidFill>
              <a:cs typeface="Calibri"/>
            </a:endParaRPr>
          </a:p>
        </p:txBody>
      </p:sp>
      <p:pic>
        <p:nvPicPr>
          <p:cNvPr id="7" name="Content Placeholder 6">
            <a:extLst>
              <a:ext uri="{FF2B5EF4-FFF2-40B4-BE49-F238E27FC236}">
                <a16:creationId xmlns:a16="http://schemas.microsoft.com/office/drawing/2014/main" id="{CC426A70-C65E-45E4-2F5B-E8B4FABC4CAA}"/>
              </a:ext>
            </a:extLst>
          </p:cNvPr>
          <p:cNvPicPr>
            <a:picLocks noGrp="1" noChangeAspect="1"/>
          </p:cNvPicPr>
          <p:nvPr>
            <p:ph idx="1"/>
          </p:nvPr>
        </p:nvPicPr>
        <p:blipFill>
          <a:blip r:embed="rId4"/>
          <a:stretch>
            <a:fillRect/>
          </a:stretch>
        </p:blipFill>
        <p:spPr>
          <a:xfrm>
            <a:off x="869610" y="242149"/>
            <a:ext cx="4761008" cy="6361770"/>
          </a:xfrm>
        </p:spPr>
      </p:pic>
    </p:spTree>
    <p:extLst>
      <p:ext uri="{BB962C8B-B14F-4D97-AF65-F5344CB8AC3E}">
        <p14:creationId xmlns:p14="http://schemas.microsoft.com/office/powerpoint/2010/main" val="3218958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1FC2B-666F-205D-D359-88C9C9FE93E7}"/>
              </a:ext>
            </a:extLst>
          </p:cNvPr>
          <p:cNvSpPr>
            <a:spLocks noGrp="1"/>
          </p:cNvSpPr>
          <p:nvPr>
            <p:ph type="title"/>
          </p:nvPr>
        </p:nvSpPr>
        <p:spPr/>
        <p:txBody>
          <a:bodyPr/>
          <a:lstStyle/>
          <a:p>
            <a:pPr algn="ctr"/>
            <a:r>
              <a:rPr lang="en-US">
                <a:cs typeface="Calibri Light" panose="020F0302020204030204"/>
              </a:rPr>
              <a:t>311 Requests</a:t>
            </a:r>
          </a:p>
        </p:txBody>
      </p:sp>
      <p:pic>
        <p:nvPicPr>
          <p:cNvPr id="5" name="Content Placeholder 4">
            <a:extLst>
              <a:ext uri="{FF2B5EF4-FFF2-40B4-BE49-F238E27FC236}">
                <a16:creationId xmlns:a16="http://schemas.microsoft.com/office/drawing/2014/main" id="{62438C2D-94FE-69D7-E213-207CD88F0C12}"/>
              </a:ext>
            </a:extLst>
          </p:cNvPr>
          <p:cNvPicPr>
            <a:picLocks noGrp="1" noChangeAspect="1"/>
          </p:cNvPicPr>
          <p:nvPr>
            <p:ph sz="half" idx="1"/>
          </p:nvPr>
        </p:nvPicPr>
        <p:blipFill rotWithShape="1">
          <a:blip r:embed="rId2"/>
          <a:stretch/>
        </p:blipFill>
        <p:spPr>
          <a:xfrm>
            <a:off x="647218" y="1934321"/>
            <a:ext cx="4995863" cy="2810172"/>
          </a:xfrm>
        </p:spPr>
      </p:pic>
      <p:pic>
        <p:nvPicPr>
          <p:cNvPr id="6" name="Content Placeholder 5">
            <a:extLst>
              <a:ext uri="{FF2B5EF4-FFF2-40B4-BE49-F238E27FC236}">
                <a16:creationId xmlns:a16="http://schemas.microsoft.com/office/drawing/2014/main" id="{D08FE375-76A7-C278-21C2-015FFC61D7DB}"/>
              </a:ext>
            </a:extLst>
          </p:cNvPr>
          <p:cNvPicPr>
            <a:picLocks noGrp="1" noChangeAspect="1"/>
          </p:cNvPicPr>
          <p:nvPr>
            <p:ph sz="half" idx="2"/>
          </p:nvPr>
        </p:nvPicPr>
        <p:blipFill rotWithShape="1">
          <a:blip r:embed="rId3"/>
          <a:stretch/>
        </p:blipFill>
        <p:spPr>
          <a:xfrm>
            <a:off x="5782781" y="1934321"/>
            <a:ext cx="4995862" cy="2810172"/>
          </a:xfrm>
        </p:spPr>
      </p:pic>
      <p:sp>
        <p:nvSpPr>
          <p:cNvPr id="9" name="TextBox 8">
            <a:extLst>
              <a:ext uri="{FF2B5EF4-FFF2-40B4-BE49-F238E27FC236}">
                <a16:creationId xmlns:a16="http://schemas.microsoft.com/office/drawing/2014/main" id="{3382C5BE-43A1-4990-592C-B6141E578AC1}"/>
              </a:ext>
            </a:extLst>
          </p:cNvPr>
          <p:cNvSpPr txBox="1"/>
          <p:nvPr/>
        </p:nvSpPr>
        <p:spPr>
          <a:xfrm>
            <a:off x="652040" y="5054277"/>
            <a:ext cx="732098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alibri"/>
              <a:buChar char="-"/>
            </a:pPr>
            <a:r>
              <a:rPr lang="en-US">
                <a:cs typeface="Calibri"/>
              </a:rPr>
              <a:t>City's general service request system</a:t>
            </a:r>
          </a:p>
          <a:p>
            <a:pPr marL="285750" indent="-285750">
              <a:buFont typeface="Calibri"/>
              <a:buChar char="-"/>
            </a:pPr>
            <a:r>
              <a:rPr lang="en-US">
                <a:cs typeface="Calibri"/>
              </a:rPr>
              <a:t>HLP Team linked to the system starting in 2023</a:t>
            </a:r>
          </a:p>
          <a:p>
            <a:pPr marL="285750" indent="-285750">
              <a:buFont typeface="Calibri"/>
              <a:buChar char="-"/>
            </a:pPr>
            <a:r>
              <a:rPr lang="en-US">
                <a:cs typeface="Calibri"/>
              </a:rPr>
              <a:t>1,015 311 requests handled by the HLP Team in 2023</a:t>
            </a:r>
          </a:p>
        </p:txBody>
      </p:sp>
    </p:spTree>
    <p:extLst>
      <p:ext uri="{BB962C8B-B14F-4D97-AF65-F5344CB8AC3E}">
        <p14:creationId xmlns:p14="http://schemas.microsoft.com/office/powerpoint/2010/main" val="640527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AA1-7946-E247-F45A-4A58D33EAE92}"/>
              </a:ext>
            </a:extLst>
          </p:cNvPr>
          <p:cNvSpPr>
            <a:spLocks noGrp="1"/>
          </p:cNvSpPr>
          <p:nvPr>
            <p:ph type="title" idx="4294967295"/>
          </p:nvPr>
        </p:nvSpPr>
        <p:spPr>
          <a:xfrm>
            <a:off x="929268" y="1362307"/>
            <a:ext cx="10131425" cy="3124200"/>
          </a:xfrm>
        </p:spPr>
        <p:txBody>
          <a:bodyPr>
            <a:normAutofit/>
          </a:bodyPr>
          <a:lstStyle/>
          <a:p>
            <a:pPr algn="ctr"/>
            <a:br>
              <a:rPr lang="en-US" sz="4400" b="1" cap="none">
                <a:cs typeface="Calibri Light"/>
              </a:rPr>
            </a:br>
            <a:r>
              <a:rPr lang="en-US" sz="4400" b="1" cap="none">
                <a:cs typeface="Calibri Light"/>
              </a:rPr>
              <a:t>Questions? </a:t>
            </a:r>
            <a:br>
              <a:rPr lang="en-US" sz="4400" b="1" cap="none">
                <a:cs typeface="Calibri Light"/>
              </a:rPr>
            </a:br>
            <a:endParaRPr lang="en-US" sz="4400" b="1" cap="none">
              <a:cs typeface="Calibri Light"/>
            </a:endParaRPr>
          </a:p>
        </p:txBody>
      </p:sp>
    </p:spTree>
    <p:extLst>
      <p:ext uri="{BB962C8B-B14F-4D97-AF65-F5344CB8AC3E}">
        <p14:creationId xmlns:p14="http://schemas.microsoft.com/office/powerpoint/2010/main" val="2766487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3F49-89AD-8B52-2ABF-8A07E9D42753}"/>
              </a:ext>
            </a:extLst>
          </p:cNvPr>
          <p:cNvSpPr>
            <a:spLocks noGrp="1"/>
          </p:cNvSpPr>
          <p:nvPr>
            <p:ph type="title"/>
          </p:nvPr>
        </p:nvSpPr>
        <p:spPr/>
        <p:txBody>
          <a:bodyPr/>
          <a:lstStyle/>
          <a:p>
            <a:endParaRPr lang="en-US"/>
          </a:p>
        </p:txBody>
      </p:sp>
      <p:pic>
        <p:nvPicPr>
          <p:cNvPr id="3" name="Picture 3" descr="2023 homeless count map.PNG">
            <a:extLst>
              <a:ext uri="{FF2B5EF4-FFF2-40B4-BE49-F238E27FC236}">
                <a16:creationId xmlns:a16="http://schemas.microsoft.com/office/drawing/2014/main" id="{2414303A-691C-1CE2-F3C1-5958C1B25077}"/>
              </a:ext>
            </a:extLst>
          </p:cNvPr>
          <p:cNvPicPr>
            <a:picLocks noGrp="1" noChangeAspect="1"/>
          </p:cNvPicPr>
          <p:nvPr>
            <p:ph idx="1"/>
          </p:nvPr>
        </p:nvPicPr>
        <p:blipFill>
          <a:blip r:embed="rId2"/>
          <a:stretch>
            <a:fillRect/>
          </a:stretch>
        </p:blipFill>
        <p:spPr>
          <a:xfrm>
            <a:off x="1368683" y="455343"/>
            <a:ext cx="9888555" cy="5879589"/>
          </a:xfrm>
        </p:spPr>
      </p:pic>
    </p:spTree>
    <p:extLst>
      <p:ext uri="{BB962C8B-B14F-4D97-AF65-F5344CB8AC3E}">
        <p14:creationId xmlns:p14="http://schemas.microsoft.com/office/powerpoint/2010/main" val="19161557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54EE0FF-2561-24C1-4449-5F2CFCF20E7C}"/>
              </a:ext>
            </a:extLst>
          </p:cNvPr>
          <p:cNvPicPr>
            <a:picLocks noGrp="1" noChangeAspect="1"/>
          </p:cNvPicPr>
          <p:nvPr>
            <p:ph idx="1"/>
          </p:nvPr>
        </p:nvPicPr>
        <p:blipFill>
          <a:blip r:embed="rId2"/>
          <a:stretch>
            <a:fillRect/>
          </a:stretch>
        </p:blipFill>
        <p:spPr>
          <a:xfrm>
            <a:off x="2324705" y="1479698"/>
            <a:ext cx="7598104" cy="4293568"/>
          </a:xfrm>
        </p:spPr>
      </p:pic>
      <p:sp>
        <p:nvSpPr>
          <p:cNvPr id="2" name="TextBox 1">
            <a:extLst>
              <a:ext uri="{FF2B5EF4-FFF2-40B4-BE49-F238E27FC236}">
                <a16:creationId xmlns:a16="http://schemas.microsoft.com/office/drawing/2014/main" id="{3B4ADD9C-C1A9-5F40-D504-CC4C0451D987}"/>
              </a:ext>
            </a:extLst>
          </p:cNvPr>
          <p:cNvSpPr txBox="1"/>
          <p:nvPr/>
        </p:nvSpPr>
        <p:spPr>
          <a:xfrm>
            <a:off x="1420333" y="368595"/>
            <a:ext cx="93531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a:latin typeface="Calibri Light"/>
                <a:cs typeface="Calibri"/>
              </a:rPr>
              <a:t>LOS ANGELES COUNTY SERVICE PLANNING AREAS</a:t>
            </a:r>
            <a:endParaRPr lang="en-US" sz="3600">
              <a:latin typeface="Calibri Light"/>
            </a:endParaRPr>
          </a:p>
        </p:txBody>
      </p:sp>
    </p:spTree>
    <p:extLst>
      <p:ext uri="{BB962C8B-B14F-4D97-AF65-F5344CB8AC3E}">
        <p14:creationId xmlns:p14="http://schemas.microsoft.com/office/powerpoint/2010/main" val="186303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10752-C8C8-5BB4-754C-689A336B9212}"/>
              </a:ext>
            </a:extLst>
          </p:cNvPr>
          <p:cNvSpPr>
            <a:spLocks noGrp="1"/>
          </p:cNvSpPr>
          <p:nvPr>
            <p:ph type="title"/>
          </p:nvPr>
        </p:nvSpPr>
        <p:spPr>
          <a:xfrm flipH="1">
            <a:off x="-889864" y="4548248"/>
            <a:ext cx="61561" cy="60917"/>
          </a:xfrm>
        </p:spPr>
        <p:txBody>
          <a:bodyPr>
            <a:normAutofit fontScale="90000"/>
          </a:bodyPr>
          <a:lstStyle/>
          <a:p>
            <a:endParaRPr lang="en-US"/>
          </a:p>
        </p:txBody>
      </p:sp>
      <p:pic>
        <p:nvPicPr>
          <p:cNvPr id="4" name="Content Placeholder 3">
            <a:extLst>
              <a:ext uri="{FF2B5EF4-FFF2-40B4-BE49-F238E27FC236}">
                <a16:creationId xmlns:a16="http://schemas.microsoft.com/office/drawing/2014/main" id="{E273F28F-6590-242A-B2CA-A5FDA49E66C2}"/>
              </a:ext>
            </a:extLst>
          </p:cNvPr>
          <p:cNvPicPr>
            <a:picLocks noGrp="1" noChangeAspect="1"/>
          </p:cNvPicPr>
          <p:nvPr>
            <p:ph idx="1"/>
          </p:nvPr>
        </p:nvPicPr>
        <p:blipFill>
          <a:blip r:embed="rId2"/>
          <a:srcRect l="19439" t="9849" r="21005" b="16570"/>
          <a:stretch/>
        </p:blipFill>
        <p:spPr>
          <a:xfrm>
            <a:off x="1359889" y="113367"/>
            <a:ext cx="9286069" cy="6468520"/>
          </a:xfrm>
        </p:spPr>
      </p:pic>
    </p:spTree>
    <p:extLst>
      <p:ext uri="{BB962C8B-B14F-4D97-AF65-F5344CB8AC3E}">
        <p14:creationId xmlns:p14="http://schemas.microsoft.com/office/powerpoint/2010/main" val="40069412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5ED792-D365-DBC3-723F-AB0119893F09}"/>
              </a:ext>
            </a:extLst>
          </p:cNvPr>
          <p:cNvSpPr>
            <a:spLocks noGrp="1"/>
          </p:cNvSpPr>
          <p:nvPr>
            <p:ph type="title"/>
          </p:nvPr>
        </p:nvSpPr>
        <p:spPr>
          <a:xfrm>
            <a:off x="685801" y="86833"/>
            <a:ext cx="10131425" cy="1979034"/>
          </a:xfrm>
        </p:spPr>
        <p:txBody>
          <a:bodyPr/>
          <a:lstStyle/>
          <a:p>
            <a:pPr algn="ctr"/>
            <a:r>
              <a:rPr lang="en-US">
                <a:cs typeface="Calibri Light"/>
              </a:rPr>
              <a:t>Homeless in the </a:t>
            </a:r>
            <a:r>
              <a:rPr lang="en-US" err="1">
                <a:cs typeface="Calibri Light"/>
              </a:rPr>
              <a:t>u.s.</a:t>
            </a:r>
            <a:r>
              <a:rPr lang="en-US">
                <a:cs typeface="Calibri Light"/>
              </a:rPr>
              <a:t> (2023)</a:t>
            </a:r>
          </a:p>
        </p:txBody>
      </p:sp>
      <p:pic>
        <p:nvPicPr>
          <p:cNvPr id="9" name="Content Placeholder 8">
            <a:extLst>
              <a:ext uri="{FF2B5EF4-FFF2-40B4-BE49-F238E27FC236}">
                <a16:creationId xmlns:a16="http://schemas.microsoft.com/office/drawing/2014/main" id="{D94367F1-BCA6-F98E-405E-972C5BD41DFE}"/>
              </a:ext>
            </a:extLst>
          </p:cNvPr>
          <p:cNvPicPr>
            <a:picLocks noGrp="1" noChangeAspect="1"/>
          </p:cNvPicPr>
          <p:nvPr>
            <p:ph idx="1"/>
          </p:nvPr>
        </p:nvPicPr>
        <p:blipFill>
          <a:blip r:embed="rId2"/>
          <a:stretch>
            <a:fillRect/>
          </a:stretch>
        </p:blipFill>
        <p:spPr>
          <a:xfrm>
            <a:off x="4298252" y="1508004"/>
            <a:ext cx="2776639" cy="5026610"/>
          </a:xfrm>
        </p:spPr>
      </p:pic>
    </p:spTree>
    <p:extLst>
      <p:ext uri="{BB962C8B-B14F-4D97-AF65-F5344CB8AC3E}">
        <p14:creationId xmlns:p14="http://schemas.microsoft.com/office/powerpoint/2010/main" val="2380590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6041CFD-1CDC-4879-B60E-6C88091E4D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5" cy="685621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6D1FA8E5-53D7-BB50-E679-125753577711}"/>
              </a:ext>
            </a:extLst>
          </p:cNvPr>
          <p:cNvPicPr>
            <a:picLocks noChangeAspect="1"/>
          </p:cNvPicPr>
          <p:nvPr/>
        </p:nvPicPr>
        <p:blipFill rotWithShape="1">
          <a:blip r:embed="rId3">
            <a:alphaModFix amt="20000"/>
          </a:blip>
          <a:srcRect t="21875" b="21875"/>
          <a:stretch/>
        </p:blipFill>
        <p:spPr>
          <a:xfrm>
            <a:off x="20" y="10"/>
            <a:ext cx="12191980" cy="6857990"/>
          </a:xfrm>
          <a:prstGeom prst="rect">
            <a:avLst/>
          </a:prstGeom>
        </p:spPr>
      </p:pic>
      <p:pic>
        <p:nvPicPr>
          <p:cNvPr id="18" name="Picture 17">
            <a:extLst>
              <a:ext uri="{FF2B5EF4-FFF2-40B4-BE49-F238E27FC236}">
                <a16:creationId xmlns:a16="http://schemas.microsoft.com/office/drawing/2014/main" id="{DBA46762-9937-4CA8-A8D6-37938A741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5100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a:extLst>
              <a:ext uri="{FF2B5EF4-FFF2-40B4-BE49-F238E27FC236}">
                <a16:creationId xmlns:a16="http://schemas.microsoft.com/office/drawing/2014/main" id="{C36A1A43-B750-4259-AA02-68777493B108}"/>
              </a:ext>
            </a:extLst>
          </p:cNvPr>
          <p:cNvSpPr>
            <a:spLocks noGrp="1"/>
          </p:cNvSpPr>
          <p:nvPr>
            <p:ph type="ctrTitle"/>
          </p:nvPr>
        </p:nvSpPr>
        <p:spPr>
          <a:xfrm>
            <a:off x="3962399" y="1964267"/>
            <a:ext cx="7197726" cy="2421464"/>
          </a:xfrm>
        </p:spPr>
        <p:txBody>
          <a:bodyPr>
            <a:normAutofit/>
          </a:bodyPr>
          <a:lstStyle/>
          <a:p>
            <a:r>
              <a:rPr lang="en-US" b="1" i="1"/>
              <a:t>Homeless engagement</a:t>
            </a:r>
            <a:endParaRPr lang="en-US"/>
          </a:p>
        </p:txBody>
      </p:sp>
    </p:spTree>
    <p:extLst>
      <p:ext uri="{BB962C8B-B14F-4D97-AF65-F5344CB8AC3E}">
        <p14:creationId xmlns:p14="http://schemas.microsoft.com/office/powerpoint/2010/main" val="283930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0B48E-B5D0-419A-8D40-48C4B9A11A7A}"/>
              </a:ext>
            </a:extLst>
          </p:cNvPr>
          <p:cNvSpPr>
            <a:spLocks noGrp="1"/>
          </p:cNvSpPr>
          <p:nvPr>
            <p:ph type="title"/>
          </p:nvPr>
        </p:nvSpPr>
        <p:spPr>
          <a:xfrm>
            <a:off x="1251679" y="644525"/>
            <a:ext cx="3384329" cy="5408866"/>
          </a:xfrm>
        </p:spPr>
        <p:txBody>
          <a:bodyPr anchor="ctr">
            <a:normAutofit/>
          </a:bodyPr>
          <a:lstStyle/>
          <a:p>
            <a:pPr algn="ctr"/>
            <a:r>
              <a:rPr lang="en-US" sz="4000"/>
              <a:t>Graduated enforcement model to change behavior</a:t>
            </a:r>
            <a:endParaRPr lang="en-US"/>
          </a:p>
        </p:txBody>
      </p:sp>
      <p:graphicFrame>
        <p:nvGraphicFramePr>
          <p:cNvPr id="27" name="Content Placeholder 2">
            <a:extLst>
              <a:ext uri="{FF2B5EF4-FFF2-40B4-BE49-F238E27FC236}">
                <a16:creationId xmlns:a16="http://schemas.microsoft.com/office/drawing/2014/main" id="{841072D8-AC6D-4D70-8A85-92D307A85470}"/>
              </a:ext>
            </a:extLst>
          </p:cNvPr>
          <p:cNvGraphicFramePr>
            <a:graphicFrameLocks noGrp="1"/>
          </p:cNvGraphicFramePr>
          <p:nvPr>
            <p:ph idx="1"/>
            <p:extLst>
              <p:ext uri="{D42A27DB-BD31-4B8C-83A1-F6EECF244321}">
                <p14:modId xmlns:p14="http://schemas.microsoft.com/office/powerpoint/2010/main" val="3326215183"/>
              </p:ext>
            </p:extLst>
          </p:nvPr>
        </p:nvGraphicFramePr>
        <p:xfrm>
          <a:off x="5175250" y="644525"/>
          <a:ext cx="6254750" cy="54088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4050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04C7E"/>
      </a:dk2>
      <a:lt2>
        <a:srgbClr val="EBEBEB"/>
      </a:lt2>
      <a:accent1>
        <a:srgbClr val="94CE67"/>
      </a:accent1>
      <a:accent2>
        <a:srgbClr val="49D1CD"/>
      </a:accent2>
      <a:accent3>
        <a:srgbClr val="61A5D6"/>
      </a:accent3>
      <a:accent4>
        <a:srgbClr val="9D8CD3"/>
      </a:accent4>
      <a:accent5>
        <a:srgbClr val="E45C8A"/>
      </a:accent5>
      <a:accent6>
        <a:srgbClr val="F98C61"/>
      </a:accent6>
      <a:hlink>
        <a:srgbClr val="AAF172"/>
      </a:hlink>
      <a:folHlink>
        <a:srgbClr val="E7F19A"/>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E44E6A2F-09CD-4BE0-B42D-107FF03CEE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C8FD28397CE5438FB88B1545944253" ma:contentTypeVersion="18" ma:contentTypeDescription="Create a new document." ma:contentTypeScope="" ma:versionID="f207a704a583ec6ed4dc64d543c250d3">
  <xsd:schema xmlns:xsd="http://www.w3.org/2001/XMLSchema" xmlns:xs="http://www.w3.org/2001/XMLSchema" xmlns:p="http://schemas.microsoft.com/office/2006/metadata/properties" xmlns:ns2="3f351b5d-0ed6-4038-adfb-d7c1e4b7339c" xmlns:ns3="e0eac518-8437-4a28-8aec-50b71774d275" targetNamespace="http://schemas.microsoft.com/office/2006/metadata/properties" ma:root="true" ma:fieldsID="fb425f381e580080c36548ac044a02af" ns2:_="" ns3:_="">
    <xsd:import namespace="3f351b5d-0ed6-4038-adfb-d7c1e4b7339c"/>
    <xsd:import namespace="e0eac518-8437-4a28-8aec-50b71774d27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Locatio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351b5d-0ed6-4038-adfb-d7c1e4b7339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593abcc-aad4-43e1-ba40-b9592e2cf152}" ma:internalName="TaxCatchAll" ma:showField="CatchAllData" ma:web="3f351b5d-0ed6-4038-adfb-d7c1e4b7339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eac518-8437-4a28-8aec-50b71774d27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5046b6-664e-4cc6-916e-c72f0da64b4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0eac518-8437-4a28-8aec-50b71774d275" xsi:nil="true"/>
    <TaxCatchAll xmlns="3f351b5d-0ed6-4038-adfb-d7c1e4b7339c" xsi:nil="true"/>
    <lcf76f155ced4ddcb4097134ff3c332f xmlns="e0eac518-8437-4a28-8aec-50b71774d275">
      <Terms xmlns="http://schemas.microsoft.com/office/infopath/2007/PartnerControls"/>
    </lcf76f155ced4ddcb4097134ff3c332f>
    <SharedWithUsers xmlns="3f351b5d-0ed6-4038-adfb-d7c1e4b7339c">
      <UserInfo>
        <DisplayName>Alex Bullock</DisplayName>
        <AccountId>103</AccountId>
        <AccountType/>
      </UserInfo>
      <UserInfo>
        <DisplayName>Raul Gonzalez</DisplayName>
        <AccountId>273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209CCF1-3E06-4E82-BAC8-F87DF17DB531}">
  <ds:schemaRefs>
    <ds:schemaRef ds:uri="3f351b5d-0ed6-4038-adfb-d7c1e4b7339c"/>
    <ds:schemaRef ds:uri="e0eac518-8437-4a28-8aec-50b71774d2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55D5C12-9048-448D-A69C-F00736C0732E}">
  <ds:schemaRefs>
    <ds:schemaRef ds:uri="3f351b5d-0ed6-4038-adfb-d7c1e4b7339c"/>
    <ds:schemaRef ds:uri="e0eac518-8437-4a28-8aec-50b71774d27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32C9D10-CA80-4BC9-9D59-B4B9486E93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Badge design</Template>
  <TotalTime>0</TotalTime>
  <Words>1652</Words>
  <Application>Microsoft Office PowerPoint</Application>
  <PresentationFormat>Widescreen</PresentationFormat>
  <Paragraphs>178</Paragraphs>
  <Slides>37</Slides>
  <Notes>0</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Arial,Sans-Serif</vt:lpstr>
      <vt:lpstr>Calibri</vt:lpstr>
      <vt:lpstr>Calibri Light</vt:lpstr>
      <vt:lpstr>Impact</vt:lpstr>
      <vt:lpstr>Wingdings</vt:lpstr>
      <vt:lpstr>Celestial</vt:lpstr>
      <vt:lpstr>Homeless liaison program (The hlp team)</vt:lpstr>
      <vt:lpstr> mission</vt:lpstr>
      <vt:lpstr>City of santa monica’s   4 pillars strategy</vt:lpstr>
      <vt:lpstr>PowerPoint Presentation</vt:lpstr>
      <vt:lpstr>PowerPoint Presentation</vt:lpstr>
      <vt:lpstr>PowerPoint Presentation</vt:lpstr>
      <vt:lpstr>Homeless in the u.s. (2023)</vt:lpstr>
      <vt:lpstr>Homeless engagement</vt:lpstr>
      <vt:lpstr>Graduated enforcement model to change behavior</vt:lpstr>
      <vt:lpstr>TRIAGE QUESTIONS</vt:lpstr>
      <vt:lpstr>Santa Monica program participants (smpp)</vt:lpstr>
      <vt:lpstr>How we use the TRIAGE information</vt:lpstr>
      <vt:lpstr>Social services</vt:lpstr>
      <vt:lpstr>Street Outreach Teams Multidisciplinary teams </vt:lpstr>
      <vt:lpstr>PowerPoint Presentation</vt:lpstr>
      <vt:lpstr>Common violations</vt:lpstr>
      <vt:lpstr>PowerPoint Presentation</vt:lpstr>
      <vt:lpstr>Doorway violation</vt:lpstr>
      <vt:lpstr>PowerPoint Presentation</vt:lpstr>
      <vt:lpstr>PowerPoint Presentation</vt:lpstr>
      <vt:lpstr>Trespassing / stay away orders</vt:lpstr>
      <vt:lpstr>Trespass arrest authorization FORM</vt:lpstr>
      <vt:lpstr>PUBLIC CAMPING  - CASE LAW</vt:lpstr>
      <vt:lpstr>City Council decides to...</vt:lpstr>
      <vt:lpstr>Public camping</vt:lpstr>
      <vt:lpstr>PowerPoint Presentation</vt:lpstr>
      <vt:lpstr>Violation?</vt:lpstr>
      <vt:lpstr>Violation?</vt:lpstr>
      <vt:lpstr>Violation?</vt:lpstr>
      <vt:lpstr>PowerPoint Presentation</vt:lpstr>
      <vt:lpstr>PowerPoint Presentation</vt:lpstr>
      <vt:lpstr>City Diversion Programs</vt:lpstr>
      <vt:lpstr>SAMOSHEL REFERRALS</vt:lpstr>
      <vt:lpstr>Crisis response</vt:lpstr>
      <vt:lpstr>DMH / SMPD Mental HEALTH Evaluation Team</vt:lpstr>
      <vt:lpstr>311 Requests</vt:lpstr>
      <vt:lpstr>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Homeless liaison program</dc:title>
  <dc:creator>Joyce Britton</dc:creator>
  <cp:lastModifiedBy>Carlos Jaen</cp:lastModifiedBy>
  <cp:revision>15</cp:revision>
  <cp:lastPrinted>2022-04-20T18:32:05Z</cp:lastPrinted>
  <dcterms:created xsi:type="dcterms:W3CDTF">2021-08-31T16:41:59Z</dcterms:created>
  <dcterms:modified xsi:type="dcterms:W3CDTF">2024-12-12T21:34:30Z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0x010100EBC8FD28397CE5438FB88B1545944253</vt:lpwstr>
  </property>
  <property fmtid="{D5CDD505-2E9C-101B-9397-08002B2CF9AE}" pid="3" name="MediaServiceImageTags">
    <vt:lpwstr/>
  </property>
</Properties>
</file>